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31"/>
  </p:notesMasterIdLst>
  <p:sldIdLst>
    <p:sldId id="272" r:id="rId2"/>
    <p:sldId id="306" r:id="rId3"/>
    <p:sldId id="275" r:id="rId4"/>
    <p:sldId id="299" r:id="rId5"/>
    <p:sldId id="298" r:id="rId6"/>
    <p:sldId id="288" r:id="rId7"/>
    <p:sldId id="308" r:id="rId8"/>
    <p:sldId id="302" r:id="rId9"/>
    <p:sldId id="303" r:id="rId10"/>
    <p:sldId id="304" r:id="rId11"/>
    <p:sldId id="309" r:id="rId12"/>
    <p:sldId id="305" r:id="rId13"/>
    <p:sldId id="312" r:id="rId14"/>
    <p:sldId id="310" r:id="rId15"/>
    <p:sldId id="313" r:id="rId16"/>
    <p:sldId id="311" r:id="rId17"/>
    <p:sldId id="314" r:id="rId18"/>
    <p:sldId id="315" r:id="rId19"/>
    <p:sldId id="319" r:id="rId20"/>
    <p:sldId id="316" r:id="rId21"/>
    <p:sldId id="318" r:id="rId22"/>
    <p:sldId id="317" r:id="rId23"/>
    <p:sldId id="320" r:id="rId24"/>
    <p:sldId id="322" r:id="rId25"/>
    <p:sldId id="321" r:id="rId26"/>
    <p:sldId id="323" r:id="rId27"/>
    <p:sldId id="324" r:id="rId28"/>
    <p:sldId id="325" r:id="rId29"/>
    <p:sldId id="29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C5D2"/>
    <a:srgbClr val="E52C50"/>
    <a:srgbClr val="F0EE97"/>
    <a:srgbClr val="343846"/>
    <a:srgbClr val="0086AC"/>
    <a:srgbClr val="EC660D"/>
    <a:srgbClr val="6F2313"/>
    <a:srgbClr val="00204F"/>
    <a:srgbClr val="41140B"/>
    <a:srgbClr val="DAD7C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00" autoAdjust="0"/>
    <p:restoredTop sz="94660"/>
  </p:normalViewPr>
  <p:slideViewPr>
    <p:cSldViewPr>
      <p:cViewPr>
        <p:scale>
          <a:sx n="75" d="100"/>
          <a:sy n="75" d="100"/>
        </p:scale>
        <p:origin x="-100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49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5F785A-F299-4727-B7DE-134A5B0B9B6A}" type="doc">
      <dgm:prSet loTypeId="urn:microsoft.com/office/officeart/2005/8/layout/vList6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434C73A-795B-4C71-ADAD-4F7E21E413BB}">
      <dgm:prSet phldrT="[Текст]" custT="1"/>
      <dgm:spPr/>
      <dgm:t>
        <a:bodyPr/>
        <a:lstStyle/>
        <a:p>
          <a:r>
            <a:rPr lang="ru-RU" sz="1700" dirty="0" smtClean="0"/>
            <a:t>ГАПОУ СО «Свердловский областной педагогический колледж»</a:t>
          </a:r>
          <a:endParaRPr lang="ru-RU" sz="1700" dirty="0"/>
        </a:p>
      </dgm:t>
    </dgm:pt>
    <dgm:pt modelId="{12AF91A7-61DB-41E5-9252-21F484F6FA75}" type="parTrans" cxnId="{12777B8F-51D9-4EB2-B566-FA24B66D42D4}">
      <dgm:prSet/>
      <dgm:spPr/>
      <dgm:t>
        <a:bodyPr/>
        <a:lstStyle/>
        <a:p>
          <a:endParaRPr lang="ru-RU"/>
        </a:p>
      </dgm:t>
    </dgm:pt>
    <dgm:pt modelId="{B66D5E7C-4040-4023-9F1C-C2C2E28B96D0}" type="sibTrans" cxnId="{12777B8F-51D9-4EB2-B566-FA24B66D42D4}">
      <dgm:prSet/>
      <dgm:spPr/>
      <dgm:t>
        <a:bodyPr/>
        <a:lstStyle/>
        <a:p>
          <a:endParaRPr lang="ru-RU"/>
        </a:p>
      </dgm:t>
    </dgm:pt>
    <dgm:pt modelId="{94594E1E-8CDD-4334-8937-BC8C56B83E29}">
      <dgm:prSet phldrT="[Текст]" custT="1"/>
      <dgm:spPr/>
      <dgm:t>
        <a:bodyPr/>
        <a:lstStyle/>
        <a:p>
          <a:r>
            <a:rPr lang="ru-RU" sz="1400" dirty="0" smtClean="0"/>
            <a:t>Направление: «Социально – культурная деятельность (по видам)»</a:t>
          </a:r>
          <a:endParaRPr lang="ru-RU" sz="1400" dirty="0"/>
        </a:p>
      </dgm:t>
    </dgm:pt>
    <dgm:pt modelId="{DAEB086E-6F58-426D-AA85-849C820802B5}" type="parTrans" cxnId="{EEEACC76-28DB-4306-9836-416DF478F778}">
      <dgm:prSet/>
      <dgm:spPr/>
      <dgm:t>
        <a:bodyPr/>
        <a:lstStyle/>
        <a:p>
          <a:endParaRPr lang="ru-RU"/>
        </a:p>
      </dgm:t>
    </dgm:pt>
    <dgm:pt modelId="{89E217CA-7528-4930-B171-C2FBC017C010}" type="sibTrans" cxnId="{EEEACC76-28DB-4306-9836-416DF478F778}">
      <dgm:prSet/>
      <dgm:spPr/>
      <dgm:t>
        <a:bodyPr/>
        <a:lstStyle/>
        <a:p>
          <a:endParaRPr lang="ru-RU"/>
        </a:p>
      </dgm:t>
    </dgm:pt>
    <dgm:pt modelId="{6985B134-D877-4ED2-83E9-2CD5AB123580}">
      <dgm:prSet phldrT="[Текст]" custT="1"/>
      <dgm:spPr/>
      <dgm:t>
        <a:bodyPr/>
        <a:lstStyle/>
        <a:p>
          <a:r>
            <a:rPr lang="ru-RU" sz="1400" dirty="0" smtClean="0"/>
            <a:t>Диплом: 116616 0086746, №518 от 28.06.2016 г.</a:t>
          </a:r>
          <a:endParaRPr lang="ru-RU" sz="1400" dirty="0"/>
        </a:p>
      </dgm:t>
    </dgm:pt>
    <dgm:pt modelId="{6DBD5440-6A22-46B5-987D-07EA05FE0C5D}" type="parTrans" cxnId="{AA9C0D55-1D92-47E8-9300-EA1618DD9C3A}">
      <dgm:prSet/>
      <dgm:spPr/>
      <dgm:t>
        <a:bodyPr/>
        <a:lstStyle/>
        <a:p>
          <a:endParaRPr lang="ru-RU"/>
        </a:p>
      </dgm:t>
    </dgm:pt>
    <dgm:pt modelId="{443127FB-397B-4951-88A3-2708CE3A767D}" type="sibTrans" cxnId="{AA9C0D55-1D92-47E8-9300-EA1618DD9C3A}">
      <dgm:prSet/>
      <dgm:spPr/>
      <dgm:t>
        <a:bodyPr/>
        <a:lstStyle/>
        <a:p>
          <a:endParaRPr lang="ru-RU"/>
        </a:p>
      </dgm:t>
    </dgm:pt>
    <dgm:pt modelId="{7E372B87-07D0-470F-B907-3FC1031DE689}">
      <dgm:prSet phldrT="[Текст]" custT="1"/>
      <dgm:spPr/>
      <dgm:t>
        <a:bodyPr/>
        <a:lstStyle/>
        <a:p>
          <a:r>
            <a:rPr lang="ru-RU" sz="1700" dirty="0" smtClean="0"/>
            <a:t>ФГБОУ ВО «Шадринский государственный педагогический университет»</a:t>
          </a:r>
          <a:endParaRPr lang="ru-RU" sz="1700" dirty="0"/>
        </a:p>
      </dgm:t>
    </dgm:pt>
    <dgm:pt modelId="{07AAD15B-7736-4276-9A96-0F01FB0D48D2}" type="parTrans" cxnId="{C9E83DDD-6401-4D3E-92AD-62F77F67560D}">
      <dgm:prSet/>
      <dgm:spPr/>
      <dgm:t>
        <a:bodyPr/>
        <a:lstStyle/>
        <a:p>
          <a:endParaRPr lang="ru-RU"/>
        </a:p>
      </dgm:t>
    </dgm:pt>
    <dgm:pt modelId="{2F3B0DC6-7430-49AB-886F-627D13F0CD9D}" type="sibTrans" cxnId="{C9E83DDD-6401-4D3E-92AD-62F77F67560D}">
      <dgm:prSet/>
      <dgm:spPr/>
      <dgm:t>
        <a:bodyPr/>
        <a:lstStyle/>
        <a:p>
          <a:endParaRPr lang="ru-RU"/>
        </a:p>
      </dgm:t>
    </dgm:pt>
    <dgm:pt modelId="{30769EAF-38D3-4AE6-9641-46EC2AA83592}">
      <dgm:prSet phldrT="[Текст]"/>
      <dgm:spPr/>
      <dgm:t>
        <a:bodyPr/>
        <a:lstStyle/>
        <a:p>
          <a:r>
            <a:rPr lang="ru-RU" dirty="0" smtClean="0"/>
            <a:t>Направление: «Специальное (дефектологическое) образование</a:t>
          </a:r>
          <a:endParaRPr lang="ru-RU" dirty="0"/>
        </a:p>
      </dgm:t>
    </dgm:pt>
    <dgm:pt modelId="{CBB30F91-3C5F-41E2-96BA-2F974E02C95C}" type="parTrans" cxnId="{AB3E8544-94A5-4B99-B74C-2569BCAA4B53}">
      <dgm:prSet/>
      <dgm:spPr/>
      <dgm:t>
        <a:bodyPr/>
        <a:lstStyle/>
        <a:p>
          <a:endParaRPr lang="ru-RU"/>
        </a:p>
      </dgm:t>
    </dgm:pt>
    <dgm:pt modelId="{BF042EE3-384D-479F-A6B9-805090AB3157}" type="sibTrans" cxnId="{AB3E8544-94A5-4B99-B74C-2569BCAA4B53}">
      <dgm:prSet/>
      <dgm:spPr/>
      <dgm:t>
        <a:bodyPr/>
        <a:lstStyle/>
        <a:p>
          <a:endParaRPr lang="ru-RU"/>
        </a:p>
      </dgm:t>
    </dgm:pt>
    <dgm:pt modelId="{82357944-1BF3-4F73-A981-D3A0E61D5E27}">
      <dgm:prSet phldrT="[Текст]" custT="1"/>
      <dgm:spPr/>
      <dgm:t>
        <a:bodyPr/>
        <a:lstStyle/>
        <a:p>
          <a:r>
            <a:rPr lang="ru-RU" sz="1400" dirty="0" smtClean="0"/>
            <a:t>Квалификация: менеджер социально – культурной деятельности</a:t>
          </a:r>
          <a:endParaRPr lang="ru-RU" sz="1400" dirty="0"/>
        </a:p>
      </dgm:t>
    </dgm:pt>
    <dgm:pt modelId="{0318A1B3-4098-4A8A-B385-E7CFC2F17150}" type="parTrans" cxnId="{44100AB1-11B9-4250-8525-CA3A0844F434}">
      <dgm:prSet/>
      <dgm:spPr/>
      <dgm:t>
        <a:bodyPr/>
        <a:lstStyle/>
        <a:p>
          <a:endParaRPr lang="ru-RU"/>
        </a:p>
      </dgm:t>
    </dgm:pt>
    <dgm:pt modelId="{F9844E0B-143B-4BC8-AD37-F9EDF4474F7F}" type="sibTrans" cxnId="{44100AB1-11B9-4250-8525-CA3A0844F434}">
      <dgm:prSet/>
      <dgm:spPr/>
      <dgm:t>
        <a:bodyPr/>
        <a:lstStyle/>
        <a:p>
          <a:endParaRPr lang="ru-RU"/>
        </a:p>
      </dgm:t>
    </dgm:pt>
    <dgm:pt modelId="{868CBA4E-E1CB-4BBF-BF11-710F2316D9FD}">
      <dgm:prSet phldrT="[Текст]"/>
      <dgm:spPr/>
      <dgm:t>
        <a:bodyPr/>
        <a:lstStyle/>
        <a:p>
          <a:r>
            <a:rPr lang="ru-RU" dirty="0" smtClean="0"/>
            <a:t>Программа: «Специальная психология»</a:t>
          </a:r>
          <a:endParaRPr lang="ru-RU" dirty="0"/>
        </a:p>
      </dgm:t>
    </dgm:pt>
    <dgm:pt modelId="{6669EA22-308A-4461-BB84-62E915C6C2F6}" type="parTrans" cxnId="{908C7B67-4EAD-447D-BC00-386C0C710714}">
      <dgm:prSet/>
      <dgm:spPr/>
      <dgm:t>
        <a:bodyPr/>
        <a:lstStyle/>
        <a:p>
          <a:endParaRPr lang="ru-RU"/>
        </a:p>
      </dgm:t>
    </dgm:pt>
    <dgm:pt modelId="{D5A34529-1A5C-4A48-AA63-446B8C80AB79}" type="sibTrans" cxnId="{908C7B67-4EAD-447D-BC00-386C0C710714}">
      <dgm:prSet/>
      <dgm:spPr/>
      <dgm:t>
        <a:bodyPr/>
        <a:lstStyle/>
        <a:p>
          <a:endParaRPr lang="ru-RU"/>
        </a:p>
      </dgm:t>
    </dgm:pt>
    <dgm:pt modelId="{FA987C03-7816-42BD-860B-9F036DF2B7AF}">
      <dgm:prSet phldrT="[Текст]"/>
      <dgm:spPr/>
      <dgm:t>
        <a:bodyPr/>
        <a:lstStyle/>
        <a:p>
          <a:r>
            <a:rPr lang="ru-RU" dirty="0" smtClean="0"/>
            <a:t>Уровень образования: </a:t>
          </a:r>
          <a:r>
            <a:rPr lang="ru-RU" dirty="0" err="1" smtClean="0"/>
            <a:t>бакалавриат</a:t>
          </a:r>
          <a:endParaRPr lang="ru-RU" dirty="0"/>
        </a:p>
      </dgm:t>
    </dgm:pt>
    <dgm:pt modelId="{0879648E-A3A2-4C58-8F45-CF0F54AC924B}" type="parTrans" cxnId="{15906B92-B3CE-47B4-A5D0-FBEB17B61E3D}">
      <dgm:prSet/>
      <dgm:spPr/>
      <dgm:t>
        <a:bodyPr/>
        <a:lstStyle/>
        <a:p>
          <a:endParaRPr lang="ru-RU"/>
        </a:p>
      </dgm:t>
    </dgm:pt>
    <dgm:pt modelId="{950E6BF2-F308-45D7-9119-DD17AB637B46}" type="sibTrans" cxnId="{15906B92-B3CE-47B4-A5D0-FBEB17B61E3D}">
      <dgm:prSet/>
      <dgm:spPr/>
      <dgm:t>
        <a:bodyPr/>
        <a:lstStyle/>
        <a:p>
          <a:endParaRPr lang="ru-RU"/>
        </a:p>
      </dgm:t>
    </dgm:pt>
    <dgm:pt modelId="{26632D5E-7000-4BCA-9A55-3020D9C7E6C4}">
      <dgm:prSet phldrT="[Текст]"/>
      <dgm:spPr/>
      <dgm:t>
        <a:bodyPr/>
        <a:lstStyle/>
        <a:p>
          <a:r>
            <a:rPr lang="ru-RU" dirty="0" smtClean="0"/>
            <a:t>Форма обучения: заочная, 2 курс</a:t>
          </a:r>
          <a:endParaRPr lang="ru-RU" dirty="0"/>
        </a:p>
      </dgm:t>
    </dgm:pt>
    <dgm:pt modelId="{8497B652-5526-429D-9687-A557A76E2D1E}" type="parTrans" cxnId="{39A60EFE-9141-4BE3-955A-73363F6BC3A4}">
      <dgm:prSet/>
      <dgm:spPr/>
      <dgm:t>
        <a:bodyPr/>
        <a:lstStyle/>
        <a:p>
          <a:endParaRPr lang="ru-RU"/>
        </a:p>
      </dgm:t>
    </dgm:pt>
    <dgm:pt modelId="{327B734C-E607-4397-9B2C-E9AAAAF34DB1}" type="sibTrans" cxnId="{39A60EFE-9141-4BE3-955A-73363F6BC3A4}">
      <dgm:prSet/>
      <dgm:spPr/>
      <dgm:t>
        <a:bodyPr/>
        <a:lstStyle/>
        <a:p>
          <a:endParaRPr lang="ru-RU"/>
        </a:p>
      </dgm:t>
    </dgm:pt>
    <dgm:pt modelId="{BE1E7A61-6FE5-46B0-A10F-0662132D1E1C}" type="pres">
      <dgm:prSet presAssocID="{C25F785A-F299-4727-B7DE-134A5B0B9B6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7D7BC43-16D4-437E-B89B-5D221B2A790A}" type="pres">
      <dgm:prSet presAssocID="{1434C73A-795B-4C71-ADAD-4F7E21E413BB}" presName="linNode" presStyleCnt="0"/>
      <dgm:spPr/>
    </dgm:pt>
    <dgm:pt modelId="{2D2BBDA1-60FE-41FF-91F3-37FDA4002B3E}" type="pres">
      <dgm:prSet presAssocID="{1434C73A-795B-4C71-ADAD-4F7E21E413BB}" presName="parentShp" presStyleLbl="node1" presStyleIdx="0" presStyleCnt="2" custScaleX="83091" custScaleY="78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B04C5-E415-4A66-AF89-27BB4A12CBE9}" type="pres">
      <dgm:prSet presAssocID="{1434C73A-795B-4C71-ADAD-4F7E21E413BB}" presName="childShp" presStyleLbl="bgAccFollowNode1" presStyleIdx="0" presStyleCnt="2" custScaleX="85197" custScaleY="124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6A9424-9F05-4B2D-996B-8C86C0A3D03D}" type="pres">
      <dgm:prSet presAssocID="{B66D5E7C-4040-4023-9F1C-C2C2E28B96D0}" presName="spacing" presStyleCnt="0"/>
      <dgm:spPr/>
    </dgm:pt>
    <dgm:pt modelId="{6B9F3B8E-3C94-49D7-98EB-0432994E57E2}" type="pres">
      <dgm:prSet presAssocID="{7E372B87-07D0-470F-B907-3FC1031DE689}" presName="linNode" presStyleCnt="0"/>
      <dgm:spPr/>
    </dgm:pt>
    <dgm:pt modelId="{C3B879DE-2918-4FED-AEBE-FAE60C4CF39D}" type="pres">
      <dgm:prSet presAssocID="{7E372B87-07D0-470F-B907-3FC1031DE689}" presName="parentShp" presStyleLbl="node1" presStyleIdx="1" presStyleCnt="2" custScaleX="94904" custScaleY="83393" custLinFactNeighborY="2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BD26C0-3302-4666-BA0E-346D0604F22D}" type="pres">
      <dgm:prSet presAssocID="{7E372B87-07D0-470F-B907-3FC1031DE689}" presName="childShp" presStyleLbl="bgAccFollowNode1" presStyleIdx="1" presStyleCnt="2" custScaleX="73247" custScaleY="134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A2AD8F-5948-4578-A27C-37585C519CFC}" type="presOf" srcId="{6985B134-D877-4ED2-83E9-2CD5AB123580}" destId="{96BB04C5-E415-4A66-AF89-27BB4A12CBE9}" srcOrd="0" destOrd="2" presId="urn:microsoft.com/office/officeart/2005/8/layout/vList6"/>
    <dgm:cxn modelId="{AB3E8544-94A5-4B99-B74C-2569BCAA4B53}" srcId="{7E372B87-07D0-470F-B907-3FC1031DE689}" destId="{30769EAF-38D3-4AE6-9641-46EC2AA83592}" srcOrd="0" destOrd="0" parTransId="{CBB30F91-3C5F-41E2-96BA-2F974E02C95C}" sibTransId="{BF042EE3-384D-479F-A6B9-805090AB3157}"/>
    <dgm:cxn modelId="{AA9C0D55-1D92-47E8-9300-EA1618DD9C3A}" srcId="{1434C73A-795B-4C71-ADAD-4F7E21E413BB}" destId="{6985B134-D877-4ED2-83E9-2CD5AB123580}" srcOrd="2" destOrd="0" parTransId="{6DBD5440-6A22-46B5-987D-07EA05FE0C5D}" sibTransId="{443127FB-397B-4951-88A3-2708CE3A767D}"/>
    <dgm:cxn modelId="{15906B92-B3CE-47B4-A5D0-FBEB17B61E3D}" srcId="{7E372B87-07D0-470F-B907-3FC1031DE689}" destId="{FA987C03-7816-42BD-860B-9F036DF2B7AF}" srcOrd="2" destOrd="0" parTransId="{0879648E-A3A2-4C58-8F45-CF0F54AC924B}" sibTransId="{950E6BF2-F308-45D7-9119-DD17AB637B46}"/>
    <dgm:cxn modelId="{908C7B67-4EAD-447D-BC00-386C0C710714}" srcId="{7E372B87-07D0-470F-B907-3FC1031DE689}" destId="{868CBA4E-E1CB-4BBF-BF11-710F2316D9FD}" srcOrd="1" destOrd="0" parTransId="{6669EA22-308A-4461-BB84-62E915C6C2F6}" sibTransId="{D5A34529-1A5C-4A48-AA63-446B8C80AB79}"/>
    <dgm:cxn modelId="{0F4B298C-D49D-441D-B43F-BDDA5796A63E}" type="presOf" srcId="{30769EAF-38D3-4AE6-9641-46EC2AA83592}" destId="{F0BD26C0-3302-4666-BA0E-346D0604F22D}" srcOrd="0" destOrd="0" presId="urn:microsoft.com/office/officeart/2005/8/layout/vList6"/>
    <dgm:cxn modelId="{EEEACC76-28DB-4306-9836-416DF478F778}" srcId="{1434C73A-795B-4C71-ADAD-4F7E21E413BB}" destId="{94594E1E-8CDD-4334-8937-BC8C56B83E29}" srcOrd="0" destOrd="0" parTransId="{DAEB086E-6F58-426D-AA85-849C820802B5}" sibTransId="{89E217CA-7528-4930-B171-C2FBC017C010}"/>
    <dgm:cxn modelId="{44100AB1-11B9-4250-8525-CA3A0844F434}" srcId="{1434C73A-795B-4C71-ADAD-4F7E21E413BB}" destId="{82357944-1BF3-4F73-A981-D3A0E61D5E27}" srcOrd="1" destOrd="0" parTransId="{0318A1B3-4098-4A8A-B385-E7CFC2F17150}" sibTransId="{F9844E0B-143B-4BC8-AD37-F9EDF4474F7F}"/>
    <dgm:cxn modelId="{90F6E79E-697E-4DB7-832A-085302100F46}" type="presOf" srcId="{26632D5E-7000-4BCA-9A55-3020D9C7E6C4}" destId="{F0BD26C0-3302-4666-BA0E-346D0604F22D}" srcOrd="0" destOrd="3" presId="urn:microsoft.com/office/officeart/2005/8/layout/vList6"/>
    <dgm:cxn modelId="{E9A09A6D-108D-45EC-AD03-2A350FD437CF}" type="presOf" srcId="{868CBA4E-E1CB-4BBF-BF11-710F2316D9FD}" destId="{F0BD26C0-3302-4666-BA0E-346D0604F22D}" srcOrd="0" destOrd="1" presId="urn:microsoft.com/office/officeart/2005/8/layout/vList6"/>
    <dgm:cxn modelId="{8C129D43-3A33-4E13-B73F-9F0A2B1C1055}" type="presOf" srcId="{7E372B87-07D0-470F-B907-3FC1031DE689}" destId="{C3B879DE-2918-4FED-AEBE-FAE60C4CF39D}" srcOrd="0" destOrd="0" presId="urn:microsoft.com/office/officeart/2005/8/layout/vList6"/>
    <dgm:cxn modelId="{C9E83DDD-6401-4D3E-92AD-62F77F67560D}" srcId="{C25F785A-F299-4727-B7DE-134A5B0B9B6A}" destId="{7E372B87-07D0-470F-B907-3FC1031DE689}" srcOrd="1" destOrd="0" parTransId="{07AAD15B-7736-4276-9A96-0F01FB0D48D2}" sibTransId="{2F3B0DC6-7430-49AB-886F-627D13F0CD9D}"/>
    <dgm:cxn modelId="{39A8B4C1-956D-490A-B615-55F03E023ACB}" type="presOf" srcId="{C25F785A-F299-4727-B7DE-134A5B0B9B6A}" destId="{BE1E7A61-6FE5-46B0-A10F-0662132D1E1C}" srcOrd="0" destOrd="0" presId="urn:microsoft.com/office/officeart/2005/8/layout/vList6"/>
    <dgm:cxn modelId="{8C2C8EF8-DD12-4290-BFD3-13ABD2604CAF}" type="presOf" srcId="{94594E1E-8CDD-4334-8937-BC8C56B83E29}" destId="{96BB04C5-E415-4A66-AF89-27BB4A12CBE9}" srcOrd="0" destOrd="0" presId="urn:microsoft.com/office/officeart/2005/8/layout/vList6"/>
    <dgm:cxn modelId="{39A60EFE-9141-4BE3-955A-73363F6BC3A4}" srcId="{7E372B87-07D0-470F-B907-3FC1031DE689}" destId="{26632D5E-7000-4BCA-9A55-3020D9C7E6C4}" srcOrd="3" destOrd="0" parTransId="{8497B652-5526-429D-9687-A557A76E2D1E}" sibTransId="{327B734C-E607-4397-9B2C-E9AAAAF34DB1}"/>
    <dgm:cxn modelId="{B787FCE6-003D-4AA7-AF15-C84FA81DDE03}" type="presOf" srcId="{82357944-1BF3-4F73-A981-D3A0E61D5E27}" destId="{96BB04C5-E415-4A66-AF89-27BB4A12CBE9}" srcOrd="0" destOrd="1" presId="urn:microsoft.com/office/officeart/2005/8/layout/vList6"/>
    <dgm:cxn modelId="{12777B8F-51D9-4EB2-B566-FA24B66D42D4}" srcId="{C25F785A-F299-4727-B7DE-134A5B0B9B6A}" destId="{1434C73A-795B-4C71-ADAD-4F7E21E413BB}" srcOrd="0" destOrd="0" parTransId="{12AF91A7-61DB-41E5-9252-21F484F6FA75}" sibTransId="{B66D5E7C-4040-4023-9F1C-C2C2E28B96D0}"/>
    <dgm:cxn modelId="{C418307F-7878-4A22-9D6A-A721158258CD}" type="presOf" srcId="{1434C73A-795B-4C71-ADAD-4F7E21E413BB}" destId="{2D2BBDA1-60FE-41FF-91F3-37FDA4002B3E}" srcOrd="0" destOrd="0" presId="urn:microsoft.com/office/officeart/2005/8/layout/vList6"/>
    <dgm:cxn modelId="{FE7ED631-A802-4468-BD7B-877C3F48AEF3}" type="presOf" srcId="{FA987C03-7816-42BD-860B-9F036DF2B7AF}" destId="{F0BD26C0-3302-4666-BA0E-346D0604F22D}" srcOrd="0" destOrd="2" presId="urn:microsoft.com/office/officeart/2005/8/layout/vList6"/>
    <dgm:cxn modelId="{1FD0E2E5-DF17-4B48-8DA5-A0D5ADDBCD1C}" type="presParOf" srcId="{BE1E7A61-6FE5-46B0-A10F-0662132D1E1C}" destId="{D7D7BC43-16D4-437E-B89B-5D221B2A790A}" srcOrd="0" destOrd="0" presId="urn:microsoft.com/office/officeart/2005/8/layout/vList6"/>
    <dgm:cxn modelId="{8DDC65B8-B789-4F8D-B1A2-ED809AC5D932}" type="presParOf" srcId="{D7D7BC43-16D4-437E-B89B-5D221B2A790A}" destId="{2D2BBDA1-60FE-41FF-91F3-37FDA4002B3E}" srcOrd="0" destOrd="0" presId="urn:microsoft.com/office/officeart/2005/8/layout/vList6"/>
    <dgm:cxn modelId="{AF054332-C73A-4566-BE00-D238D77AC333}" type="presParOf" srcId="{D7D7BC43-16D4-437E-B89B-5D221B2A790A}" destId="{96BB04C5-E415-4A66-AF89-27BB4A12CBE9}" srcOrd="1" destOrd="0" presId="urn:microsoft.com/office/officeart/2005/8/layout/vList6"/>
    <dgm:cxn modelId="{F240A10D-BD45-4717-9F93-EEB15E63DF0D}" type="presParOf" srcId="{BE1E7A61-6FE5-46B0-A10F-0662132D1E1C}" destId="{5C6A9424-9F05-4B2D-996B-8C86C0A3D03D}" srcOrd="1" destOrd="0" presId="urn:microsoft.com/office/officeart/2005/8/layout/vList6"/>
    <dgm:cxn modelId="{8B793B54-CE55-4A00-A03E-B63168AF6081}" type="presParOf" srcId="{BE1E7A61-6FE5-46B0-A10F-0662132D1E1C}" destId="{6B9F3B8E-3C94-49D7-98EB-0432994E57E2}" srcOrd="2" destOrd="0" presId="urn:microsoft.com/office/officeart/2005/8/layout/vList6"/>
    <dgm:cxn modelId="{8CFC8685-F0FE-4952-8D5C-4D045245811E}" type="presParOf" srcId="{6B9F3B8E-3C94-49D7-98EB-0432994E57E2}" destId="{C3B879DE-2918-4FED-AEBE-FAE60C4CF39D}" srcOrd="0" destOrd="0" presId="urn:microsoft.com/office/officeart/2005/8/layout/vList6"/>
    <dgm:cxn modelId="{29E4F3DB-B3EF-40EB-8ABB-55A3C68431AC}" type="presParOf" srcId="{6B9F3B8E-3C94-49D7-98EB-0432994E57E2}" destId="{F0BD26C0-3302-4666-BA0E-346D0604F22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9DC7AD-5D19-4446-9EE9-620A5581B85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4849DC2-B7D9-4D64-96FC-AB9225FDE1F1}">
      <dgm:prSet phldrT="[Текст]" custT="1"/>
      <dgm:spPr/>
      <dgm:t>
        <a:bodyPr/>
        <a:lstStyle/>
        <a:p>
          <a:pPr algn="ctr"/>
          <a:r>
            <a:rPr lang="ru-RU" sz="2000" dirty="0" smtClean="0"/>
            <a:t>ООО «Институт психологического консультирования «Новый век»</a:t>
          </a:r>
          <a:endParaRPr lang="ru-RU" sz="2000" dirty="0"/>
        </a:p>
      </dgm:t>
    </dgm:pt>
    <dgm:pt modelId="{4FE2DDC3-BE22-488A-9350-D5C1386FE960}" type="parTrans" cxnId="{A3D4F0C0-0F2D-4D3B-9210-3B5B91A1EC4C}">
      <dgm:prSet/>
      <dgm:spPr/>
      <dgm:t>
        <a:bodyPr/>
        <a:lstStyle/>
        <a:p>
          <a:endParaRPr lang="ru-RU"/>
        </a:p>
      </dgm:t>
    </dgm:pt>
    <dgm:pt modelId="{6C15E184-25F1-4892-A007-19DB7907A7AE}" type="sibTrans" cxnId="{A3D4F0C0-0F2D-4D3B-9210-3B5B91A1EC4C}">
      <dgm:prSet/>
      <dgm:spPr/>
      <dgm:t>
        <a:bodyPr/>
        <a:lstStyle/>
        <a:p>
          <a:endParaRPr lang="ru-RU"/>
        </a:p>
      </dgm:t>
    </dgm:pt>
    <dgm:pt modelId="{C2E31C7E-110A-4260-893D-DD8355A7B8B9}">
      <dgm:prSet phldrT="[Текст]" custT="1"/>
      <dgm:spPr/>
      <dgm:t>
        <a:bodyPr/>
        <a:lstStyle/>
        <a:p>
          <a:r>
            <a:rPr lang="ru-RU" sz="2000" dirty="0" smtClean="0"/>
            <a:t>Программа: «Психология и педагогика ДО. Воспитатель ДОУ»</a:t>
          </a:r>
          <a:endParaRPr lang="ru-RU" sz="2000" dirty="0"/>
        </a:p>
      </dgm:t>
    </dgm:pt>
    <dgm:pt modelId="{40A19858-F9C9-4E95-8C13-91DE0F64E977}" type="parTrans" cxnId="{D1DFE23D-670F-4AB9-B955-815858A21FB7}">
      <dgm:prSet/>
      <dgm:spPr/>
      <dgm:t>
        <a:bodyPr/>
        <a:lstStyle/>
        <a:p>
          <a:endParaRPr lang="ru-RU"/>
        </a:p>
      </dgm:t>
    </dgm:pt>
    <dgm:pt modelId="{5E659439-62A3-4919-9C00-3D13C5635EA7}" type="sibTrans" cxnId="{D1DFE23D-670F-4AB9-B955-815858A21FB7}">
      <dgm:prSet/>
      <dgm:spPr/>
      <dgm:t>
        <a:bodyPr/>
        <a:lstStyle/>
        <a:p>
          <a:endParaRPr lang="ru-RU"/>
        </a:p>
      </dgm:t>
    </dgm:pt>
    <dgm:pt modelId="{A8D2D2DE-D1FA-4590-BEF6-1307FC7B5905}">
      <dgm:prSet phldrT="[Текст]" custT="1"/>
      <dgm:spPr/>
      <dgm:t>
        <a:bodyPr/>
        <a:lstStyle/>
        <a:p>
          <a:pPr algn="ctr"/>
          <a:r>
            <a:rPr lang="ru-RU" sz="2000" dirty="0" smtClean="0"/>
            <a:t>ОДПО ООО «Центр непрерывного образования и инноваций»</a:t>
          </a:r>
          <a:endParaRPr lang="ru-RU" sz="2000" dirty="0"/>
        </a:p>
      </dgm:t>
    </dgm:pt>
    <dgm:pt modelId="{B89274D5-C105-4B4D-9C0A-C73CD579A437}" type="parTrans" cxnId="{66B5C692-AECA-4C8F-A970-40BC75663A1E}">
      <dgm:prSet/>
      <dgm:spPr/>
      <dgm:t>
        <a:bodyPr/>
        <a:lstStyle/>
        <a:p>
          <a:endParaRPr lang="ru-RU"/>
        </a:p>
      </dgm:t>
    </dgm:pt>
    <dgm:pt modelId="{DB6945C0-84F0-4AED-A72E-90FC7E798E69}" type="sibTrans" cxnId="{66B5C692-AECA-4C8F-A970-40BC75663A1E}">
      <dgm:prSet/>
      <dgm:spPr/>
      <dgm:t>
        <a:bodyPr/>
        <a:lstStyle/>
        <a:p>
          <a:endParaRPr lang="ru-RU"/>
        </a:p>
      </dgm:t>
    </dgm:pt>
    <dgm:pt modelId="{68081E95-7E4C-4477-90A6-161149FEFCAE}">
      <dgm:prSet phldrT="[Текст]" custT="1"/>
      <dgm:spPr/>
      <dgm:t>
        <a:bodyPr/>
        <a:lstStyle/>
        <a:p>
          <a:r>
            <a:rPr lang="ru-RU" sz="2000" dirty="0" smtClean="0"/>
            <a:t>Программа: «Дошкольная педагогика и психология: педагог – психолог»</a:t>
          </a:r>
          <a:endParaRPr lang="ru-RU" sz="2000" dirty="0"/>
        </a:p>
      </dgm:t>
    </dgm:pt>
    <dgm:pt modelId="{6CA0FB58-4891-42F4-A545-8E359A02CF32}" type="parTrans" cxnId="{57F343A4-0588-4167-BB4D-7BEA7C3665B1}">
      <dgm:prSet/>
      <dgm:spPr/>
      <dgm:t>
        <a:bodyPr/>
        <a:lstStyle/>
        <a:p>
          <a:endParaRPr lang="ru-RU"/>
        </a:p>
      </dgm:t>
    </dgm:pt>
    <dgm:pt modelId="{15058178-5F4F-48ED-82A8-9DDBF48590E5}" type="sibTrans" cxnId="{57F343A4-0588-4167-BB4D-7BEA7C3665B1}">
      <dgm:prSet/>
      <dgm:spPr/>
      <dgm:t>
        <a:bodyPr/>
        <a:lstStyle/>
        <a:p>
          <a:endParaRPr lang="ru-RU"/>
        </a:p>
      </dgm:t>
    </dgm:pt>
    <dgm:pt modelId="{893A1783-71F0-4FE9-AB04-800624C1AEF5}">
      <dgm:prSet phldrT="[Текст]" custT="1"/>
      <dgm:spPr/>
      <dgm:t>
        <a:bodyPr/>
        <a:lstStyle/>
        <a:p>
          <a:r>
            <a:rPr lang="ru-RU" sz="2000" dirty="0" smtClean="0"/>
            <a:t>510 часов. Апрель 2017 г.</a:t>
          </a:r>
          <a:endParaRPr lang="ru-RU" sz="2000" dirty="0"/>
        </a:p>
      </dgm:t>
    </dgm:pt>
    <dgm:pt modelId="{141C6376-CF26-4243-AEF0-158BE5CFED0A}" type="parTrans" cxnId="{69864397-745B-4DBC-8BBA-FA1934C4E079}">
      <dgm:prSet/>
      <dgm:spPr/>
      <dgm:t>
        <a:bodyPr/>
        <a:lstStyle/>
        <a:p>
          <a:endParaRPr lang="ru-RU"/>
        </a:p>
      </dgm:t>
    </dgm:pt>
    <dgm:pt modelId="{82F59B99-23D8-4414-90EA-CE77EF52451D}" type="sibTrans" cxnId="{69864397-745B-4DBC-8BBA-FA1934C4E079}">
      <dgm:prSet/>
      <dgm:spPr/>
      <dgm:t>
        <a:bodyPr/>
        <a:lstStyle/>
        <a:p>
          <a:endParaRPr lang="ru-RU"/>
        </a:p>
      </dgm:t>
    </dgm:pt>
    <dgm:pt modelId="{45252B7C-F936-4FE2-9B57-950AA6DF06E3}">
      <dgm:prSet phldrT="[Текст]" custT="1"/>
      <dgm:spPr/>
      <dgm:t>
        <a:bodyPr/>
        <a:lstStyle/>
        <a:p>
          <a:r>
            <a:rPr lang="ru-RU" sz="2000" dirty="0" smtClean="0"/>
            <a:t>324 часа. Февраль 2020 г.</a:t>
          </a:r>
          <a:endParaRPr lang="ru-RU" sz="2000" dirty="0"/>
        </a:p>
      </dgm:t>
    </dgm:pt>
    <dgm:pt modelId="{9AB60FC3-A93B-4615-BCC6-832EEE54382B}" type="parTrans" cxnId="{EE595FB2-7200-4665-B9FC-9DFA866A3498}">
      <dgm:prSet/>
      <dgm:spPr/>
      <dgm:t>
        <a:bodyPr/>
        <a:lstStyle/>
        <a:p>
          <a:endParaRPr lang="ru-RU"/>
        </a:p>
      </dgm:t>
    </dgm:pt>
    <dgm:pt modelId="{CFED3073-B5EE-4998-9729-3F6AA42CD97D}" type="sibTrans" cxnId="{EE595FB2-7200-4665-B9FC-9DFA866A3498}">
      <dgm:prSet/>
      <dgm:spPr/>
      <dgm:t>
        <a:bodyPr/>
        <a:lstStyle/>
        <a:p>
          <a:endParaRPr lang="ru-RU"/>
        </a:p>
      </dgm:t>
    </dgm:pt>
    <dgm:pt modelId="{FC73F513-BA41-4E6F-BA1F-404AD7D758FD}" type="pres">
      <dgm:prSet presAssocID="{3F9DC7AD-5D19-4446-9EE9-620A5581B8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24ED03-CE50-4E65-A343-72683002EE0C}" type="pres">
      <dgm:prSet presAssocID="{64849DC2-B7D9-4D64-96FC-AB9225FDE1F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6A8ED-25DE-4AC4-8773-6C8BB89A1C0F}" type="pres">
      <dgm:prSet presAssocID="{64849DC2-B7D9-4D64-96FC-AB9225FDE1F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305A8-1858-428B-8EFF-B8E801F00444}" type="pres">
      <dgm:prSet presAssocID="{A8D2D2DE-D1FA-4590-BEF6-1307FC7B590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8C37B-F442-43AD-953B-014C97ED9E7D}" type="pres">
      <dgm:prSet presAssocID="{A8D2D2DE-D1FA-4590-BEF6-1307FC7B590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864397-745B-4DBC-8BBA-FA1934C4E079}" srcId="{64849DC2-B7D9-4D64-96FC-AB9225FDE1F1}" destId="{893A1783-71F0-4FE9-AB04-800624C1AEF5}" srcOrd="1" destOrd="0" parTransId="{141C6376-CF26-4243-AEF0-158BE5CFED0A}" sibTransId="{82F59B99-23D8-4414-90EA-CE77EF52451D}"/>
    <dgm:cxn modelId="{57F343A4-0588-4167-BB4D-7BEA7C3665B1}" srcId="{A8D2D2DE-D1FA-4590-BEF6-1307FC7B5905}" destId="{68081E95-7E4C-4477-90A6-161149FEFCAE}" srcOrd="0" destOrd="0" parTransId="{6CA0FB58-4891-42F4-A545-8E359A02CF32}" sibTransId="{15058178-5F4F-48ED-82A8-9DDBF48590E5}"/>
    <dgm:cxn modelId="{EE595FB2-7200-4665-B9FC-9DFA866A3498}" srcId="{A8D2D2DE-D1FA-4590-BEF6-1307FC7B5905}" destId="{45252B7C-F936-4FE2-9B57-950AA6DF06E3}" srcOrd="1" destOrd="0" parTransId="{9AB60FC3-A93B-4615-BCC6-832EEE54382B}" sibTransId="{CFED3073-B5EE-4998-9729-3F6AA42CD97D}"/>
    <dgm:cxn modelId="{861DF799-959B-41DF-9A87-77B4BA5062F4}" type="presOf" srcId="{68081E95-7E4C-4477-90A6-161149FEFCAE}" destId="{04A8C37B-F442-43AD-953B-014C97ED9E7D}" srcOrd="0" destOrd="0" presId="urn:microsoft.com/office/officeart/2005/8/layout/vList2"/>
    <dgm:cxn modelId="{CCEF7EE8-1DF4-4150-9A04-2B8461F9C1AA}" type="presOf" srcId="{C2E31C7E-110A-4260-893D-DD8355A7B8B9}" destId="{B8F6A8ED-25DE-4AC4-8773-6C8BB89A1C0F}" srcOrd="0" destOrd="0" presId="urn:microsoft.com/office/officeart/2005/8/layout/vList2"/>
    <dgm:cxn modelId="{C262533D-D45D-4D13-8A1E-CA1E868E8E38}" type="presOf" srcId="{64849DC2-B7D9-4D64-96FC-AB9225FDE1F1}" destId="{F424ED03-CE50-4E65-A343-72683002EE0C}" srcOrd="0" destOrd="0" presId="urn:microsoft.com/office/officeart/2005/8/layout/vList2"/>
    <dgm:cxn modelId="{CF1C2F0C-1D66-427B-934A-DAFC693EA38E}" type="presOf" srcId="{A8D2D2DE-D1FA-4590-BEF6-1307FC7B5905}" destId="{A76305A8-1858-428B-8EFF-B8E801F00444}" srcOrd="0" destOrd="0" presId="urn:microsoft.com/office/officeart/2005/8/layout/vList2"/>
    <dgm:cxn modelId="{8150EDFF-656B-4022-81A6-E82C76C6C272}" type="presOf" srcId="{3F9DC7AD-5D19-4446-9EE9-620A5581B856}" destId="{FC73F513-BA41-4E6F-BA1F-404AD7D758FD}" srcOrd="0" destOrd="0" presId="urn:microsoft.com/office/officeart/2005/8/layout/vList2"/>
    <dgm:cxn modelId="{66B5C692-AECA-4C8F-A970-40BC75663A1E}" srcId="{3F9DC7AD-5D19-4446-9EE9-620A5581B856}" destId="{A8D2D2DE-D1FA-4590-BEF6-1307FC7B5905}" srcOrd="1" destOrd="0" parTransId="{B89274D5-C105-4B4D-9C0A-C73CD579A437}" sibTransId="{DB6945C0-84F0-4AED-A72E-90FC7E798E69}"/>
    <dgm:cxn modelId="{D1DFE23D-670F-4AB9-B955-815858A21FB7}" srcId="{64849DC2-B7D9-4D64-96FC-AB9225FDE1F1}" destId="{C2E31C7E-110A-4260-893D-DD8355A7B8B9}" srcOrd="0" destOrd="0" parTransId="{40A19858-F9C9-4E95-8C13-91DE0F64E977}" sibTransId="{5E659439-62A3-4919-9C00-3D13C5635EA7}"/>
    <dgm:cxn modelId="{D799ECB1-20E8-4326-8AA5-D123CE8C800D}" type="presOf" srcId="{45252B7C-F936-4FE2-9B57-950AA6DF06E3}" destId="{04A8C37B-F442-43AD-953B-014C97ED9E7D}" srcOrd="0" destOrd="1" presId="urn:microsoft.com/office/officeart/2005/8/layout/vList2"/>
    <dgm:cxn modelId="{A3D4F0C0-0F2D-4D3B-9210-3B5B91A1EC4C}" srcId="{3F9DC7AD-5D19-4446-9EE9-620A5581B856}" destId="{64849DC2-B7D9-4D64-96FC-AB9225FDE1F1}" srcOrd="0" destOrd="0" parTransId="{4FE2DDC3-BE22-488A-9350-D5C1386FE960}" sibTransId="{6C15E184-25F1-4892-A007-19DB7907A7AE}"/>
    <dgm:cxn modelId="{12A0FBC3-DE44-48A4-B677-6003E8A4C5E0}" type="presOf" srcId="{893A1783-71F0-4FE9-AB04-800624C1AEF5}" destId="{B8F6A8ED-25DE-4AC4-8773-6C8BB89A1C0F}" srcOrd="0" destOrd="1" presId="urn:microsoft.com/office/officeart/2005/8/layout/vList2"/>
    <dgm:cxn modelId="{4CD4E0D2-8A31-4DCE-9071-4FC7CBB59F04}" type="presParOf" srcId="{FC73F513-BA41-4E6F-BA1F-404AD7D758FD}" destId="{F424ED03-CE50-4E65-A343-72683002EE0C}" srcOrd="0" destOrd="0" presId="urn:microsoft.com/office/officeart/2005/8/layout/vList2"/>
    <dgm:cxn modelId="{F0CDFEC2-021E-478D-B585-96F27E301DD6}" type="presParOf" srcId="{FC73F513-BA41-4E6F-BA1F-404AD7D758FD}" destId="{B8F6A8ED-25DE-4AC4-8773-6C8BB89A1C0F}" srcOrd="1" destOrd="0" presId="urn:microsoft.com/office/officeart/2005/8/layout/vList2"/>
    <dgm:cxn modelId="{B235F7B9-C493-4E07-806D-F12D06061657}" type="presParOf" srcId="{FC73F513-BA41-4E6F-BA1F-404AD7D758FD}" destId="{A76305A8-1858-428B-8EFF-B8E801F00444}" srcOrd="2" destOrd="0" presId="urn:microsoft.com/office/officeart/2005/8/layout/vList2"/>
    <dgm:cxn modelId="{591DBD9D-8155-479A-9FD8-22B43F179155}" type="presParOf" srcId="{FC73F513-BA41-4E6F-BA1F-404AD7D758FD}" destId="{04A8C37B-F442-43AD-953B-014C97ED9E7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BB04C5-E415-4A66-AF89-27BB4A12CBE9}">
      <dsp:nvSpPr>
        <dsp:cNvPr id="0" name=""/>
        <dsp:cNvSpPr/>
      </dsp:nvSpPr>
      <dsp:spPr>
        <a:xfrm>
          <a:off x="2503494" y="2072"/>
          <a:ext cx="3113122" cy="21973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Направление: «Социально – культурная деятельность (по видам)»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Квалификация: менеджер социально – культурной деятельности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Диплом: 116616 0086746, №518 от 28.06.2016 г.</a:t>
          </a:r>
          <a:endParaRPr lang="ru-RU" sz="1400" kern="1200" dirty="0"/>
        </a:p>
      </dsp:txBody>
      <dsp:txXfrm>
        <a:off x="2503494" y="2072"/>
        <a:ext cx="3113122" cy="2197364"/>
      </dsp:txXfrm>
    </dsp:sp>
    <dsp:sp modelId="{2D2BBDA1-60FE-41FF-91F3-37FDA4002B3E}">
      <dsp:nvSpPr>
        <dsp:cNvPr id="0" name=""/>
        <dsp:cNvSpPr/>
      </dsp:nvSpPr>
      <dsp:spPr>
        <a:xfrm>
          <a:off x="479382" y="405866"/>
          <a:ext cx="2024112" cy="13897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ГАПОУ СО «Свердловский областной педагогический колледж»</a:t>
          </a:r>
          <a:endParaRPr lang="ru-RU" sz="1700" kern="1200" dirty="0"/>
        </a:p>
      </dsp:txBody>
      <dsp:txXfrm>
        <a:off x="479382" y="405866"/>
        <a:ext cx="2024112" cy="1389775"/>
      </dsp:txXfrm>
    </dsp:sp>
    <dsp:sp modelId="{F0BD26C0-3302-4666-BA0E-346D0604F22D}">
      <dsp:nvSpPr>
        <dsp:cNvPr id="0" name=""/>
        <dsp:cNvSpPr/>
      </dsp:nvSpPr>
      <dsp:spPr>
        <a:xfrm>
          <a:off x="2865706" y="2376264"/>
          <a:ext cx="2676465" cy="23741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9849712"/>
            <a:satOff val="-25560"/>
            <a:lumOff val="65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9849712"/>
              <a:satOff val="-25560"/>
              <a:lumOff val="6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Направление: «Специальное (дефектологическое) образование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Программа: «Специальная психология»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Уровень образования: </a:t>
          </a:r>
          <a:r>
            <a:rPr lang="ru-RU" sz="1100" kern="1200" dirty="0" err="1" smtClean="0"/>
            <a:t>бакалавриат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Форма обучения: заочная, 2 курс</a:t>
          </a:r>
          <a:endParaRPr lang="ru-RU" sz="1100" kern="1200" dirty="0"/>
        </a:p>
      </dsp:txBody>
      <dsp:txXfrm>
        <a:off x="2865706" y="2376264"/>
        <a:ext cx="2676465" cy="2374191"/>
      </dsp:txXfrm>
    </dsp:sp>
    <dsp:sp modelId="{C3B879DE-2918-4FED-AEBE-FAE60C4CF39D}">
      <dsp:nvSpPr>
        <dsp:cNvPr id="0" name=""/>
        <dsp:cNvSpPr/>
      </dsp:nvSpPr>
      <dsp:spPr>
        <a:xfrm>
          <a:off x="553827" y="2874095"/>
          <a:ext cx="2311879" cy="1474617"/>
        </a:xfrm>
        <a:prstGeom prst="roundRect">
          <a:avLst/>
        </a:prstGeom>
        <a:gradFill rotWithShape="0">
          <a:gsLst>
            <a:gs pos="0">
              <a:schemeClr val="accent2">
                <a:hueOff val="-9561569"/>
                <a:satOff val="-28906"/>
                <a:lumOff val="11764"/>
                <a:alphaOff val="0"/>
                <a:tint val="50000"/>
                <a:satMod val="300000"/>
              </a:schemeClr>
            </a:gs>
            <a:gs pos="35000">
              <a:schemeClr val="accent2">
                <a:hueOff val="-9561569"/>
                <a:satOff val="-28906"/>
                <a:lumOff val="11764"/>
                <a:alphaOff val="0"/>
                <a:tint val="37000"/>
                <a:satMod val="300000"/>
              </a:schemeClr>
            </a:gs>
            <a:gs pos="100000">
              <a:schemeClr val="accent2">
                <a:hueOff val="-9561569"/>
                <a:satOff val="-28906"/>
                <a:lumOff val="1176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ФГБОУ ВО «Шадринский государственный педагогический университет»</a:t>
          </a:r>
          <a:endParaRPr lang="ru-RU" sz="1700" kern="1200" dirty="0"/>
        </a:p>
      </dsp:txBody>
      <dsp:txXfrm>
        <a:off x="553827" y="2874095"/>
        <a:ext cx="2311879" cy="147461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24ED03-CE50-4E65-A343-72683002EE0C}">
      <dsp:nvSpPr>
        <dsp:cNvPr id="0" name=""/>
        <dsp:cNvSpPr/>
      </dsp:nvSpPr>
      <dsp:spPr>
        <a:xfrm>
          <a:off x="0" y="11101"/>
          <a:ext cx="7776095" cy="101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ООО «Институт психологического консультирования «Новый век»</a:t>
          </a:r>
          <a:endParaRPr lang="ru-RU" sz="2000" kern="1200" dirty="0"/>
        </a:p>
      </dsp:txBody>
      <dsp:txXfrm>
        <a:off x="0" y="11101"/>
        <a:ext cx="7776095" cy="1010880"/>
      </dsp:txXfrm>
    </dsp:sp>
    <dsp:sp modelId="{B8F6A8ED-25DE-4AC4-8773-6C8BB89A1C0F}">
      <dsp:nvSpPr>
        <dsp:cNvPr id="0" name=""/>
        <dsp:cNvSpPr/>
      </dsp:nvSpPr>
      <dsp:spPr>
        <a:xfrm>
          <a:off x="0" y="1021981"/>
          <a:ext cx="7776095" cy="8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8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Программа: «Психология и педагогика ДО. Воспитатель ДОУ»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510 часов. Апрель 2017 г.</a:t>
          </a:r>
          <a:endParaRPr lang="ru-RU" sz="2000" kern="1200" dirty="0"/>
        </a:p>
      </dsp:txBody>
      <dsp:txXfrm>
        <a:off x="0" y="1021981"/>
        <a:ext cx="7776095" cy="894240"/>
      </dsp:txXfrm>
    </dsp:sp>
    <dsp:sp modelId="{A76305A8-1858-428B-8EFF-B8E801F00444}">
      <dsp:nvSpPr>
        <dsp:cNvPr id="0" name=""/>
        <dsp:cNvSpPr/>
      </dsp:nvSpPr>
      <dsp:spPr>
        <a:xfrm>
          <a:off x="0" y="1916221"/>
          <a:ext cx="7776095" cy="1010880"/>
        </a:xfrm>
        <a:prstGeom prst="roundRect">
          <a:avLst/>
        </a:prstGeom>
        <a:solidFill>
          <a:schemeClr val="accent2">
            <a:hueOff val="-9561569"/>
            <a:satOff val="-28906"/>
            <a:lumOff val="117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ОДПО ООО «Центр непрерывного образования и инноваций»</a:t>
          </a:r>
          <a:endParaRPr lang="ru-RU" sz="2000" kern="1200" dirty="0"/>
        </a:p>
      </dsp:txBody>
      <dsp:txXfrm>
        <a:off x="0" y="1916221"/>
        <a:ext cx="7776095" cy="1010880"/>
      </dsp:txXfrm>
    </dsp:sp>
    <dsp:sp modelId="{04A8C37B-F442-43AD-953B-014C97ED9E7D}">
      <dsp:nvSpPr>
        <dsp:cNvPr id="0" name=""/>
        <dsp:cNvSpPr/>
      </dsp:nvSpPr>
      <dsp:spPr>
        <a:xfrm>
          <a:off x="0" y="2927101"/>
          <a:ext cx="7776095" cy="9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8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Программа: «Дошкольная педагогика и психология: педагог – психолог»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324 часа. Февраль 2020 г.</a:t>
          </a:r>
          <a:endParaRPr lang="ru-RU" sz="2000" kern="1200" dirty="0"/>
        </a:p>
      </dsp:txBody>
      <dsp:txXfrm>
        <a:off x="0" y="2927101"/>
        <a:ext cx="7776095" cy="950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EE5DD-14CE-475A-93C6-84F387FFC5E8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© Copyright Showeet.com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57A68-B95A-498B-8FA1-D6E958C41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164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435FD-6305-4F71-86E4-DB81237220EE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EF7F5-1121-4656-BAA4-7426D8F86C9E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D078E-7757-48DE-B1B8-209F8A8DE124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Documents\Perso\sho8\GOUTTES\fondgoutte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95536" y="2924944"/>
            <a:ext cx="7606208" cy="1470025"/>
          </a:xfrm>
        </p:spPr>
        <p:txBody>
          <a:bodyPr lIns="0" rIns="0" anchor="ctr">
            <a:noAutofit/>
          </a:bodyPr>
          <a:lstStyle>
            <a:lvl1pPr algn="r">
              <a:lnSpc>
                <a:spcPct val="100000"/>
              </a:lnSpc>
              <a:defRPr sz="4000" b="0" cap="none" baseline="0">
                <a:solidFill>
                  <a:srgbClr val="3438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598141" y="4437112"/>
            <a:ext cx="2403603" cy="365125"/>
          </a:xfrm>
        </p:spPr>
        <p:txBody>
          <a:bodyPr/>
          <a:lstStyle>
            <a:lvl1pPr algn="r">
              <a:defRPr sz="1400">
                <a:solidFill>
                  <a:srgbClr val="E52C5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718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tilisateur\Documents\Perso\sho8\GOUTTES\fondgoutte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491064" cy="1143000"/>
          </a:xfrm>
        </p:spPr>
        <p:txBody>
          <a:bodyPr>
            <a:noAutofit/>
          </a:bodyPr>
          <a:lstStyle>
            <a:lvl1pPr algn="l"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r>
              <a:rPr lang="en-US" dirty="0" smtClean="0"/>
              <a:t>Your footer here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467544" y="1772816"/>
            <a:ext cx="8208912" cy="4320480"/>
          </a:xfrm>
        </p:spPr>
        <p:txBody>
          <a:bodyPr>
            <a:normAutofit/>
          </a:bodyPr>
          <a:lstStyle>
            <a:lvl1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29441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tilisateur\Documents\Perso\sho8\GOUTTES\fondgoutte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491064" cy="1143000"/>
          </a:xfrm>
        </p:spPr>
        <p:txBody>
          <a:bodyPr>
            <a:noAutofit/>
          </a:bodyPr>
          <a:lstStyle>
            <a:lvl1pPr algn="l"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r>
              <a:rPr lang="en-US" dirty="0" smtClean="0"/>
              <a:t>Your footer here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467544" y="1772816"/>
            <a:ext cx="3960440" cy="4320480"/>
          </a:xfrm>
        </p:spPr>
        <p:txBody>
          <a:bodyPr>
            <a:normAutofit/>
          </a:bodyPr>
          <a:lstStyle>
            <a:lvl1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4" hasCustomPrompt="1"/>
          </p:nvPr>
        </p:nvSpPr>
        <p:spPr>
          <a:xfrm>
            <a:off x="4726800" y="1773238"/>
            <a:ext cx="3960000" cy="4319587"/>
          </a:xfrm>
        </p:spPr>
        <p:txBody>
          <a:bodyPr>
            <a:normAutofit/>
          </a:bodyPr>
          <a:lstStyle>
            <a:lvl1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142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491064" cy="1143000"/>
          </a:xfrm>
        </p:spPr>
        <p:txBody>
          <a:bodyPr>
            <a:noAutofit/>
          </a:bodyPr>
          <a:lstStyle>
            <a:lvl1pPr algn="l"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r>
              <a:rPr lang="en-US" dirty="0" smtClean="0"/>
              <a:t>Your footer here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467544" y="1772816"/>
            <a:ext cx="8208912" cy="4320480"/>
          </a:xfrm>
        </p:spPr>
        <p:txBody>
          <a:bodyPr>
            <a:normAutofit/>
          </a:bodyPr>
          <a:lstStyle>
            <a:lvl1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068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Your footer here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5400000">
            <a:off x="8396804" y="5799922"/>
            <a:ext cx="1839157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xmlns="" val="14218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6" r:id="rId2"/>
    <p:sldLayoutId id="2147483775" r:id="rId3"/>
    <p:sldLayoutId id="214748376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1520" y="332656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 smtClean="0">
                <a:latin typeface="Segoe Print" pitchFamily="2" charset="0"/>
              </a:rPr>
              <a:t>Муниципальное дошкольное образовательное учреждение «Центр развития ребенка №2 «Радуга Детства»</a:t>
            </a:r>
          </a:p>
          <a:p>
            <a:pPr algn="ctr">
              <a:lnSpc>
                <a:spcPct val="100000"/>
              </a:lnSpc>
            </a:pPr>
            <a:r>
              <a:rPr lang="ru-RU" b="1" spc="-1" dirty="0" smtClean="0">
                <a:latin typeface="Segoe Print" pitchFamily="2" charset="0"/>
              </a:rPr>
              <a:t>ГО Богданович</a:t>
            </a:r>
            <a:endParaRPr lang="en-US" spc="-1" dirty="0">
              <a:latin typeface="Segoe Print" pitchFamily="2" charset="0"/>
            </a:endParaRPr>
          </a:p>
        </p:txBody>
      </p:sp>
      <p:pic>
        <p:nvPicPr>
          <p:cNvPr id="11" name="Picture 2" descr="D:\Работа\фото работа\фото.jpg"/>
          <p:cNvPicPr>
            <a:picLocks noChangeAspect="1" noChangeArrowheads="1"/>
          </p:cNvPicPr>
          <p:nvPr/>
        </p:nvPicPr>
        <p:blipFill>
          <a:blip r:embed="rId2" cstate="print"/>
          <a:srcRect l="3600"/>
          <a:stretch>
            <a:fillRect/>
          </a:stretch>
        </p:blipFill>
        <p:spPr bwMode="auto">
          <a:xfrm>
            <a:off x="5580112" y="2060848"/>
            <a:ext cx="2976392" cy="4234343"/>
          </a:xfrm>
          <a:prstGeom prst="rect">
            <a:avLst/>
          </a:prstGeom>
          <a:noFill/>
        </p:spPr>
      </p:pic>
      <p:sp>
        <p:nvSpPr>
          <p:cNvPr id="12" name="Titre 5"/>
          <p:cNvSpPr txBox="1">
            <a:spLocks/>
          </p:cNvSpPr>
          <p:nvPr/>
        </p:nvSpPr>
        <p:spPr>
          <a:xfrm>
            <a:off x="323528" y="2204864"/>
            <a:ext cx="5184576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Segoe UI" pitchFamily="34" charset="0"/>
              </a:rPr>
              <a:t>Портфолио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Segoe UI" pitchFamily="34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Segoe UI" pitchFamily="34" charset="0"/>
              </a:rPr>
              <a:t>педагога – психолога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Segoe UI" pitchFamily="34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Segoe UI" pitchFamily="34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Segoe UI" pitchFamily="34" charset="0"/>
              </a:rPr>
            </a:br>
            <a:r>
              <a:rPr kumimoji="0" lang="ru-RU" sz="28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Segoe UI" pitchFamily="34" charset="0"/>
              </a:rPr>
              <a:t>Гоглевой Натальи Вадимовны</a:t>
            </a:r>
            <a:endParaRPr kumimoji="0" lang="fr-FR" sz="2800" b="1" i="1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Print" pitchFamily="2" charset="0"/>
              <a:ea typeface="Verdana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4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922114"/>
          </a:xfrm>
        </p:spPr>
        <p:txBody>
          <a:bodyPr/>
          <a:lstStyle/>
          <a:p>
            <a:r>
              <a:rPr lang="ru-RU" sz="2800" dirty="0" smtClean="0"/>
              <a:t>Повышение квалификации</a:t>
            </a:r>
            <a:endParaRPr lang="ru-RU" sz="2800" dirty="0"/>
          </a:p>
        </p:txBody>
      </p:sp>
      <p:sp>
        <p:nvSpPr>
          <p:cNvPr id="7" name="Содержимое 4"/>
          <p:cNvSpPr>
            <a:spLocks noGrp="1"/>
          </p:cNvSpPr>
          <p:nvPr>
            <p:ph sz="quarter" idx="13"/>
          </p:nvPr>
        </p:nvSpPr>
        <p:spPr>
          <a:xfrm>
            <a:off x="395536" y="1268760"/>
            <a:ext cx="8208912" cy="17281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ООО «Московский институт профессиональной переподготовки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повышения квалификации педагогов», 22.02.2022 г.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«Организация психолого – педагогической работы с детьми  методом «песочной терапии», 72 часа.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Документ №0019811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песочна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047780"/>
            <a:ext cx="5184576" cy="3659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1916832"/>
            <a:ext cx="7992888" cy="179107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846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Verdana" pitchFamily="34" charset="0"/>
              </a:rPr>
              <a:t>«Методический паспорт педагога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343846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Verdana" pitchFamily="34" charset="0"/>
              </a:rPr>
              <a:t>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343846"/>
              </a:solidFill>
              <a:effectLst/>
              <a:uLnTx/>
              <a:uFillTx/>
              <a:latin typeface="Segoe Prin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 descr="13704_o_l_1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924944"/>
            <a:ext cx="4439394" cy="29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7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491064" cy="648072"/>
          </a:xfrm>
        </p:spPr>
        <p:txBody>
          <a:bodyPr/>
          <a:lstStyle/>
          <a:p>
            <a:r>
              <a:rPr lang="ru-RU" sz="2800" dirty="0" smtClean="0"/>
              <a:t>Образовательные курсы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611560" y="1340768"/>
          <a:ext cx="8207376" cy="43294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9351"/>
                <a:gridCol w="5616624"/>
                <a:gridCol w="1511401"/>
              </a:tblGrid>
              <a:tr h="6615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курсов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часов</a:t>
                      </a:r>
                      <a:endParaRPr lang="ru-RU" dirty="0"/>
                    </a:p>
                  </a:txBody>
                  <a:tcPr/>
                </a:tc>
              </a:tr>
              <a:tr h="6615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Декабрь</a:t>
                      </a:r>
                      <a:r>
                        <a:rPr lang="ru-RU" baseline="0" dirty="0" smtClean="0"/>
                        <a:t> 2021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«Нравственно – половое</a:t>
                      </a:r>
                      <a:r>
                        <a:rPr lang="ru-RU" baseline="0" dirty="0" smtClean="0"/>
                        <a:t> воспитание детей и подростков с 2 до 17 лет»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 ч.</a:t>
                      </a:r>
                      <a:endParaRPr lang="ru-RU" dirty="0"/>
                    </a:p>
                  </a:txBody>
                  <a:tcPr/>
                </a:tc>
              </a:tr>
              <a:tr h="6615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Декабрь 2021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«Деятельность педагога в сфере социальной адаптации детей с ОВЗ»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 ч. </a:t>
                      </a:r>
                      <a:endParaRPr lang="ru-RU" dirty="0"/>
                    </a:p>
                  </a:txBody>
                  <a:tcPr/>
                </a:tc>
              </a:tr>
              <a:tr h="6615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Декабрь 2021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«Классическа</a:t>
                      </a:r>
                      <a:r>
                        <a:rPr lang="ru-RU" baseline="0" dirty="0" smtClean="0"/>
                        <a:t>я песочная терапия в условиях реализации ФГОС»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 ч.</a:t>
                      </a:r>
                      <a:endParaRPr lang="ru-RU" dirty="0"/>
                    </a:p>
                  </a:txBody>
                  <a:tcPr/>
                </a:tc>
              </a:tr>
              <a:tr h="738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Декабрь 2021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«Педагогика и психология инклюзивного образования. Организация инклюзивного образования детей с РАС»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 ч.</a:t>
                      </a:r>
                    </a:p>
                  </a:txBody>
                  <a:tcPr/>
                </a:tc>
              </a:tr>
              <a:tr h="94510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Декабрь</a:t>
                      </a:r>
                      <a:r>
                        <a:rPr lang="ru-RU" baseline="0" dirty="0" smtClean="0"/>
                        <a:t> 2021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«Работа с интерактивной песочницей в</a:t>
                      </a:r>
                      <a:r>
                        <a:rPr lang="ru-RU" baseline="0" dirty="0" smtClean="0"/>
                        <a:t> условиях реализации ФГОС»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 ч.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78098"/>
          </a:xfrm>
        </p:spPr>
        <p:txBody>
          <a:bodyPr/>
          <a:lstStyle/>
          <a:p>
            <a:r>
              <a:rPr lang="ru-RU" sz="2800" dirty="0" smtClean="0"/>
              <a:t>Образовательные курсы</a:t>
            </a:r>
            <a:endParaRPr lang="ru-RU" sz="2800" dirty="0"/>
          </a:p>
        </p:txBody>
      </p:sp>
      <p:pic>
        <p:nvPicPr>
          <p:cNvPr id="10" name="Рисунок 9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052736"/>
            <a:ext cx="3055433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3356992"/>
            <a:ext cx="2880000" cy="20388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Рисунок 11" descr="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581128"/>
            <a:ext cx="2880000" cy="20433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Рисунок 12" descr="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356992"/>
            <a:ext cx="2880000" cy="20388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Рисунок 13" descr="Снимок экрана 2022-03-15 13433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1052736"/>
            <a:ext cx="2976407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88832" cy="868958"/>
          </a:xfrm>
        </p:spPr>
        <p:txBody>
          <a:bodyPr/>
          <a:lstStyle/>
          <a:p>
            <a:r>
              <a:rPr lang="ru-RU" sz="2800" dirty="0" smtClean="0"/>
              <a:t>Участие в профессиональном конкурсном движении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539552" y="1484784"/>
          <a:ext cx="8207376" cy="4729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1399"/>
                <a:gridCol w="4824536"/>
                <a:gridCol w="18714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Уровень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22.03.2021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</a:t>
                      </a:r>
                      <a:r>
                        <a:rPr lang="ru-RU" sz="1400" dirty="0" err="1" smtClean="0"/>
                        <a:t>Лэпбук</a:t>
                      </a:r>
                      <a:r>
                        <a:rPr lang="ru-RU" sz="1400" dirty="0" smtClean="0"/>
                        <a:t> – интерактивное наглядное пособие»</a:t>
                      </a:r>
                    </a:p>
                    <a:p>
                      <a:pPr algn="ctr"/>
                      <a:r>
                        <a:rPr lang="ru-RU" sz="1400" dirty="0" smtClean="0"/>
                        <a:t>Работа: «В мире эмоций»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Международный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22.03.2021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«Открытое занятие в ДОУ»</a:t>
                      </a:r>
                    </a:p>
                    <a:p>
                      <a:pPr algn="ctr"/>
                      <a:r>
                        <a:rPr lang="ru-RU" sz="1400" dirty="0" smtClean="0"/>
                        <a:t>Работа: «Конструкт занятия с элементами арт – терапии «Волшебство на стекле»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22.03.2021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«Смотр педагогического мастерства в МДОУ</a:t>
                      </a:r>
                      <a:r>
                        <a:rPr lang="ru-RU" sz="1400" baseline="0" dirty="0" smtClean="0"/>
                        <a:t> ЦРР №2 «Радуга Детства»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ДОУ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Июнь, 2021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«Работа с родителями»</a:t>
                      </a:r>
                    </a:p>
                    <a:p>
                      <a:pPr algn="ctr"/>
                      <a:r>
                        <a:rPr lang="ru-RU" sz="1400" dirty="0" smtClean="0"/>
                        <a:t>Работа: «Адаптация ребенка в детском саду»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Международный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Июнь 2021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«Методические материалы своими руками»</a:t>
                      </a:r>
                    </a:p>
                    <a:p>
                      <a:pPr algn="ctr"/>
                      <a:r>
                        <a:rPr lang="ru-RU" sz="1400" dirty="0" smtClean="0"/>
                        <a:t>Работа: «Как прекратить истерику</a:t>
                      </a:r>
                      <a:r>
                        <a:rPr lang="ru-RU" sz="1400" baseline="0" dirty="0" smtClean="0"/>
                        <a:t> ребенка»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Международный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Июнь,</a:t>
                      </a:r>
                      <a:r>
                        <a:rPr lang="ru-RU" sz="1400" baseline="0" dirty="0" smtClean="0"/>
                        <a:t> 2021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Блиц – олимпиада: «Дети с РАС. Особенности</a:t>
                      </a:r>
                      <a:r>
                        <a:rPr lang="ru-RU" sz="1400" baseline="0" dirty="0" smtClean="0"/>
                        <a:t> воспитания и обучения»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Июнь, 2021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Блиц – олимпиада:</a:t>
                      </a:r>
                      <a:r>
                        <a:rPr lang="ru-RU" sz="1400" baseline="0" dirty="0" smtClean="0"/>
                        <a:t> «Основы коррекционной педагогики и специальной психологии»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08.09.2021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«Лучшее оформление группы в ДОУ»</a:t>
                      </a:r>
                    </a:p>
                    <a:p>
                      <a:pPr algn="ctr"/>
                      <a:r>
                        <a:rPr lang="ru-RU" sz="1400" dirty="0" smtClean="0"/>
                        <a:t>Работа: «Кабине</a:t>
                      </a:r>
                      <a:r>
                        <a:rPr lang="ru-RU" sz="1400" baseline="0" dirty="0" smtClean="0"/>
                        <a:t>т педагога – психолога»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88832" cy="868958"/>
          </a:xfrm>
        </p:spPr>
        <p:txBody>
          <a:bodyPr/>
          <a:lstStyle/>
          <a:p>
            <a:r>
              <a:rPr lang="ru-RU" sz="2800" dirty="0" smtClean="0"/>
              <a:t>Участие в профессиональном конкурсном движении</a:t>
            </a:r>
            <a:endParaRPr lang="ru-RU" sz="2800" dirty="0"/>
          </a:p>
        </p:txBody>
      </p:sp>
      <p:pic>
        <p:nvPicPr>
          <p:cNvPr id="7" name="Рисунок 6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196752"/>
            <a:ext cx="2160000" cy="30645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1196752"/>
            <a:ext cx="2160000" cy="30446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Рисунок 12" descr="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196752"/>
            <a:ext cx="2160000" cy="30840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Рисунок 13" descr="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340768"/>
            <a:ext cx="2160000" cy="29540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Рисунок 9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645024"/>
            <a:ext cx="2160000" cy="30071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Рисунок 11" descr="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3717032"/>
            <a:ext cx="2160000" cy="29373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 descr="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3645024"/>
            <a:ext cx="2160000" cy="30228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 descr="3.png"/>
          <p:cNvPicPr>
            <a:picLocks noChangeAspect="1"/>
          </p:cNvPicPr>
          <p:nvPr/>
        </p:nvPicPr>
        <p:blipFill>
          <a:blip r:embed="rId9" cstate="print"/>
          <a:srcRect t="4790" r="31683"/>
          <a:stretch>
            <a:fillRect/>
          </a:stretch>
        </p:blipFill>
        <p:spPr>
          <a:xfrm rot="16200000">
            <a:off x="2496913" y="4063927"/>
            <a:ext cx="2061942" cy="28083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491064" cy="868958"/>
          </a:xfrm>
        </p:spPr>
        <p:txBody>
          <a:bodyPr/>
          <a:lstStyle/>
          <a:p>
            <a:r>
              <a:rPr lang="ru-RU" sz="2800" dirty="0" smtClean="0"/>
              <a:t>Достижения воспитанников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395536" y="1268760"/>
          <a:ext cx="8296738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3498"/>
                <a:gridCol w="3799070"/>
                <a:gridCol w="318417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ФИО Воспитанника</a:t>
                      </a:r>
                      <a:r>
                        <a:rPr lang="ru-RU" sz="1600" baseline="0" dirty="0" smtClean="0"/>
                        <a:t> и руководителя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</a:t>
                      </a:r>
                      <a:r>
                        <a:rPr lang="ru-RU" sz="1600" baseline="0" dirty="0" smtClean="0"/>
                        <a:t> и уровень конкурса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Март</a:t>
                      </a:r>
                      <a:r>
                        <a:rPr lang="ru-RU" sz="1600" baseline="0" dirty="0" smtClean="0"/>
                        <a:t> 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Погорелов Артур,</a:t>
                      </a:r>
                    </a:p>
                    <a:p>
                      <a:pPr algn="ctr"/>
                      <a:r>
                        <a:rPr lang="ru-RU" sz="1600" dirty="0" err="1" smtClean="0"/>
                        <a:t>Руков</a:t>
                      </a:r>
                      <a:r>
                        <a:rPr lang="ru-RU" sz="1600" dirty="0" smtClean="0"/>
                        <a:t>.: Гоглева Н.В.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Всероссийская викторина «Время знаний»</a:t>
                      </a:r>
                    </a:p>
                    <a:p>
                      <a:pPr algn="ctr"/>
                      <a:r>
                        <a:rPr lang="ru-RU" sz="1600" dirty="0" smtClean="0"/>
                        <a:t>Номинация:</a:t>
                      </a:r>
                      <a:r>
                        <a:rPr lang="ru-RU" sz="1600" baseline="0" dirty="0" smtClean="0"/>
                        <a:t> «Моя любимая семья»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09.03.2022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Сапрыкин</a:t>
                      </a:r>
                      <a:r>
                        <a:rPr lang="ru-RU" sz="1600" baseline="0" dirty="0" smtClean="0"/>
                        <a:t> Дмитрий,</a:t>
                      </a:r>
                    </a:p>
                    <a:p>
                      <a:pPr algn="ctr"/>
                      <a:r>
                        <a:rPr lang="ru-RU" sz="1600" baseline="0" dirty="0" err="1" smtClean="0"/>
                        <a:t>Руков</a:t>
                      </a:r>
                      <a:r>
                        <a:rPr lang="ru-RU" sz="1600" baseline="0" dirty="0" smtClean="0"/>
                        <a:t>.: Гоглева Н.В.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Международный конкурс «Подарок для самой – </a:t>
                      </a:r>
                      <a:r>
                        <a:rPr lang="ru-RU" sz="1600" dirty="0" err="1" smtClean="0"/>
                        <a:t>самой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Снимок экрана 2022-03-15 1418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573016"/>
            <a:ext cx="2160240" cy="30852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Снимок экрана 2022-03-15 1419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573016"/>
            <a:ext cx="2160327" cy="30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 descr="Снимок экрана 2022-03-15 14194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3573016"/>
            <a:ext cx="2160000" cy="30618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/>
          <a:lstStyle/>
          <a:p>
            <a:r>
              <a:rPr lang="ru-RU" sz="2800" dirty="0" smtClean="0"/>
              <a:t>Награды и поощрения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323528" y="1268760"/>
          <a:ext cx="8207376" cy="2839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35335"/>
                <a:gridCol w="1728192"/>
                <a:gridCol w="55438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Вид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Кем и за что выдана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2020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Диплом за</a:t>
                      </a:r>
                      <a:r>
                        <a:rPr lang="ru-RU" sz="1600" baseline="0" dirty="0" smtClean="0"/>
                        <a:t> 3 место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МДОУ ЦРР №2 «Радуга</a:t>
                      </a:r>
                      <a:r>
                        <a:rPr lang="ru-RU" sz="1600" baseline="0" dirty="0" smtClean="0"/>
                        <a:t> Детства»;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За высокий художественный уровень и исполнительское мастерство на конкурсе чтецов среди сотрудников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Благодарственное письмо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МДОУ ЦРР №2 «Радуга Детства»;</a:t>
                      </a:r>
                    </a:p>
                    <a:p>
                      <a:pPr algn="ctr"/>
                      <a:r>
                        <a:rPr lang="ru-RU" sz="1600" dirty="0" smtClean="0"/>
                        <a:t>За</a:t>
                      </a:r>
                      <a:r>
                        <a:rPr lang="ru-RU" sz="1600" baseline="0" dirty="0" smtClean="0"/>
                        <a:t> добросовестный труд, ответственное отношение к работе, за активное участие в жизни ДОУ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2022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Диплом за 2 место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Президиум</a:t>
                      </a:r>
                      <a:r>
                        <a:rPr lang="ru-RU" sz="1600" baseline="0" dirty="0" smtClean="0"/>
                        <a:t>  Богдановичской Городской организации Профсоюза;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«Веселые старты – 2022»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Снимок экрана 2022-03-15 1545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4293096"/>
            <a:ext cx="1584176" cy="22462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 descr="Снимок экрана 2022-03-15 1546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293096"/>
            <a:ext cx="1584176" cy="22503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 descr="11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221088"/>
            <a:ext cx="1773205" cy="24386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Участие в педагогических мероприятиях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395536" y="1412776"/>
          <a:ext cx="8207376" cy="3083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96144"/>
                <a:gridCol w="5400600"/>
                <a:gridCol w="15106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Уровень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13.09.2020</a:t>
                      </a:r>
                      <a:r>
                        <a:rPr lang="ru-RU" sz="1600" baseline="0" dirty="0" smtClean="0"/>
                        <a:t>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ООО «Издательство «Учитель», участие в </a:t>
                      </a:r>
                      <a:r>
                        <a:rPr lang="ru-RU" sz="1600" dirty="0" err="1" smtClean="0"/>
                        <a:t>вебинаре</a:t>
                      </a:r>
                      <a:r>
                        <a:rPr lang="ru-RU" sz="1600" dirty="0" smtClean="0"/>
                        <a:t> «Детские страхи: причины возникновения, классификация, диагностика, способы коррекции»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Всероссийский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07.10.2020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ООО «Издательство «Учитель», участие в </a:t>
                      </a:r>
                      <a:r>
                        <a:rPr lang="ru-RU" sz="1600" dirty="0" err="1" smtClean="0"/>
                        <a:t>вебинаре</a:t>
                      </a:r>
                      <a:r>
                        <a:rPr lang="ru-RU" sz="1600" dirty="0" smtClean="0"/>
                        <a:t>: «Коррекция эмоционального благополучия у детей и взрослых с помощью методов арт – терапии: травма, привязанности и фрактальное рисование»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Всероссийский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27.04.2021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ГБУ СО»ЦППМСП</a:t>
                      </a:r>
                      <a:r>
                        <a:rPr lang="ru-RU" sz="1600" baseline="0" dirty="0" smtClean="0"/>
                        <a:t> Ресурс», семинар «Практический опыт работы учителя – логопеда и учителя – дефектолога. Эффективные методы запуска речи у </a:t>
                      </a:r>
                      <a:r>
                        <a:rPr lang="ru-RU" sz="1600" baseline="0" dirty="0" err="1" smtClean="0"/>
                        <a:t>неговорящих</a:t>
                      </a:r>
                      <a:r>
                        <a:rPr lang="ru-RU" sz="1600" baseline="0" dirty="0" smtClean="0"/>
                        <a:t> детей»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Областной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509120"/>
            <a:ext cx="1509255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4581127"/>
            <a:ext cx="1505335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725144"/>
            <a:ext cx="2484701" cy="18299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Участие в педагогических мероприятиях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395536" y="1412776"/>
          <a:ext cx="8207376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9391"/>
                <a:gridCol w="4968552"/>
                <a:gridCol w="1799433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Уровень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Июнь,</a:t>
                      </a:r>
                      <a:r>
                        <a:rPr lang="ru-RU" sz="1600" baseline="0" dirty="0" smtClean="0"/>
                        <a:t> 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ГБУ СО»ЦППМСП</a:t>
                      </a:r>
                      <a:r>
                        <a:rPr lang="ru-RU" sz="1600" baseline="0" dirty="0" smtClean="0"/>
                        <a:t> Ресурс», семинар «Психологическое сопровождение семей, воспитывающих детей с особыми образовательными потребностями. Развитие адаптационных ресурсов родителей»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Областной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14.09.2021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ООО «Издательство «Учитель», участие в </a:t>
                      </a:r>
                      <a:r>
                        <a:rPr lang="ru-RU" sz="1600" dirty="0" err="1" smtClean="0"/>
                        <a:t>вебинаре</a:t>
                      </a:r>
                      <a:r>
                        <a:rPr lang="ru-RU" sz="1600" dirty="0" smtClean="0"/>
                        <a:t>: </a:t>
                      </a:r>
                      <a:r>
                        <a:rPr lang="ru-RU" sz="1600" dirty="0" smtClean="0"/>
                        <a:t>«Психологическое консультирование как один из видов психологической помощи. Особенности</a:t>
                      </a:r>
                      <a:r>
                        <a:rPr lang="ru-RU" sz="1600" baseline="0" dirty="0" smtClean="0"/>
                        <a:t> психологического консультирования в сфере образования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Всероссийский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Сентябрь, 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МДОУ ЦРР №2 «Радуга Детства», деловая игра: «Знатоки ФГОС»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ДОУ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4509120"/>
            <a:ext cx="1540072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509120"/>
            <a:ext cx="1550872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/>
          <a:lstStyle/>
          <a:p>
            <a:pPr algn="ctr"/>
            <a:r>
              <a:rPr lang="ru-RU" sz="2800" dirty="0" smtClean="0"/>
              <a:t>Содержание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323528" y="1052736"/>
            <a:ext cx="8208912" cy="468052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Раздел «Общие сведения о педагоге» 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Профессиональная карта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Курсы переподготовки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  <a:p>
            <a:pPr marL="514350" indent="-514350"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Раздел «Методический паспорт педагога»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Образовательные курсы</a:t>
            </a: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Участие в профессиональном конкурсном движении</a:t>
            </a: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Достижения воспитанников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Награды и поощрения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 педагогических мероприятия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Публикационная активность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 научно – практических конференциях</a:t>
            </a:r>
          </a:p>
          <a:p>
            <a:pPr marL="514350" indent="-51435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Раздел «Фотогалерея»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§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ru-RU" dirty="0"/>
          </a:p>
        </p:txBody>
      </p:sp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4221088"/>
            <a:ext cx="207645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Участие в педагогических мероприятиях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395536" y="1412776"/>
          <a:ext cx="8207376" cy="332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9391"/>
                <a:gridCol w="4968552"/>
                <a:gridCol w="17994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Уровень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04.10.2021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Обучающий</a:t>
                      </a:r>
                      <a:r>
                        <a:rPr lang="ru-RU" sz="1600" baseline="0" dirty="0" smtClean="0"/>
                        <a:t> курс «Обучающая программа по вопросам здорового питания для групп населения, проживающих на территориях с особенностями в части воздействия факторов окружающей среды»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Всероссийский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21.10.2021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Участник семинара ГУ МЧС России по СО «Особенности психического состояния в экстремальной ситуации»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Городской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28.10.2021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ГБУ СО»ЦППМСП</a:t>
                      </a:r>
                      <a:r>
                        <a:rPr lang="ru-RU" sz="1600" baseline="0" dirty="0" smtClean="0"/>
                        <a:t> Ресурс», семинар «Когда речи нет! Практика работы учителя – логопеда и учителя – дефектолога с </a:t>
                      </a:r>
                      <a:r>
                        <a:rPr lang="ru-RU" sz="1600" baseline="0" dirty="0" err="1" smtClean="0"/>
                        <a:t>неговорящими</a:t>
                      </a:r>
                      <a:r>
                        <a:rPr lang="ru-RU" sz="1600" baseline="0" dirty="0" smtClean="0"/>
                        <a:t> детьми»»</a:t>
                      </a:r>
                      <a:endParaRPr lang="ru-RU" sz="1600" dirty="0" smtClean="0"/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Областной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698000"/>
            <a:ext cx="3093606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4698000"/>
            <a:ext cx="3054375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698000"/>
            <a:ext cx="3120632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Участие в педагогических мероприятиях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395536" y="1412776"/>
          <a:ext cx="8207376" cy="3083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9391"/>
                <a:gridCol w="4968552"/>
                <a:gridCol w="17994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Уровень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16.12.2021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ГБУ СО»ЦППМСП</a:t>
                      </a:r>
                      <a:r>
                        <a:rPr lang="ru-RU" sz="1600" baseline="0" dirty="0" smtClean="0"/>
                        <a:t> Ресурс», семинар «Организация среды для оптимального развития ребенка раннего возраста и повышения качества жизни семьи»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Межрегиональный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17.02.2022</a:t>
                      </a:r>
                      <a:r>
                        <a:rPr lang="ru-RU" sz="1600" baseline="0" dirty="0" smtClean="0"/>
                        <a:t>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ГБУ СО</a:t>
                      </a:r>
                      <a:r>
                        <a:rPr lang="ru-RU" sz="1600" baseline="0" dirty="0" smtClean="0"/>
                        <a:t> «</a:t>
                      </a:r>
                      <a:r>
                        <a:rPr lang="ru-RU" sz="1600" dirty="0" smtClean="0"/>
                        <a:t>ЦППМСП</a:t>
                      </a:r>
                      <a:r>
                        <a:rPr lang="ru-RU" sz="1600" baseline="0" dirty="0" smtClean="0"/>
                        <a:t> Ресурс», семинар «Содействие двигательному развитию детей раннего возраста группы риска»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Областной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22.02.2022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МБУ</a:t>
                      </a:r>
                      <a:r>
                        <a:rPr lang="ru-RU" sz="1600" baseline="0" dirty="0" smtClean="0"/>
                        <a:t> ИМЦ «Екатеринбургский Дом Учителя» Полезный вторник: «Секреты успешной коммуникации педагога </a:t>
                      </a:r>
                      <a:r>
                        <a:rPr lang="ru-RU" sz="1600" baseline="0" smtClean="0"/>
                        <a:t>с родителями»</a:t>
                      </a:r>
                      <a:endParaRPr lang="ru-RU" sz="1600" dirty="0" smtClean="0"/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Областной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365104"/>
            <a:ext cx="3043377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293096"/>
            <a:ext cx="3006185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293096"/>
            <a:ext cx="1523284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/>
          <a:lstStyle/>
          <a:p>
            <a:r>
              <a:rPr lang="ru-RU" sz="2800" dirty="0" smtClean="0"/>
              <a:t>Публикационная активность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467544" y="1268760"/>
          <a:ext cx="8207376" cy="2839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7383"/>
                <a:gridCol w="5112568"/>
                <a:gridCol w="172742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Название статьи,</a:t>
                      </a:r>
                      <a:r>
                        <a:rPr lang="ru-RU" sz="1600" baseline="0" dirty="0" smtClean="0"/>
                        <a:t> № издания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Уровень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11.07.2021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«Адаптация ребенка в детском саду»; ПС-11344,  Информационно</a:t>
                      </a:r>
                      <a:r>
                        <a:rPr lang="ru-RU" sz="1600" baseline="0" dirty="0" smtClean="0"/>
                        <a:t> – образовательный ресурс «Шаг Вперед»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Всероссийский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11.03.2022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«Особенности развития</a:t>
                      </a:r>
                      <a:r>
                        <a:rPr lang="ru-RU" sz="1600" baseline="0" dirty="0" smtClean="0"/>
                        <a:t> ребенка с РАС»; ПС – 12463, Информационно – образовательный ресурс «Шаг вперед»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Всероссийский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11.03.2022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«Родителям будущих первоклассников»; ПС – 12462, </a:t>
                      </a:r>
                      <a:r>
                        <a:rPr lang="ru-RU" sz="1600" baseline="0" dirty="0" smtClean="0"/>
                        <a:t>Информационно – образовательный ресурс «Шаг вперед»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Всероссийский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4221088"/>
            <a:ext cx="1517945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4221088"/>
            <a:ext cx="1518261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Рисунок 9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221088"/>
            <a:ext cx="1525622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922114"/>
          </a:xfrm>
        </p:spPr>
        <p:txBody>
          <a:bodyPr/>
          <a:lstStyle/>
          <a:p>
            <a:r>
              <a:rPr lang="ru-RU" sz="2800" dirty="0" smtClean="0"/>
              <a:t>Участие в Научно – практических конференциях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395536" y="1412776"/>
          <a:ext cx="8207376" cy="259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7383"/>
                <a:gridCol w="4536504"/>
                <a:gridCol w="230348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Название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Уровень, результат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09.11.2021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«Естественные</a:t>
                      </a:r>
                      <a:r>
                        <a:rPr lang="ru-RU" sz="1600" baseline="0" dirty="0" smtClean="0"/>
                        <a:t> жизненные ситуации, как ежедневная возможность улучшения функционирования ребенка и семьи»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Межрегиональный, сертификат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16.12.2021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«Развитие эмоционального интеллекта дошкольников»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Межрегиональный, сертификат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16.02.2022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«Особенности построения ИОМ для ребенка с РАС образовательной организации»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Региональный,</a:t>
                      </a:r>
                      <a:r>
                        <a:rPr lang="ru-RU" sz="1600" baseline="0" dirty="0" smtClean="0"/>
                        <a:t> сертификат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Снимок экрана 2022-03-16 1037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293096"/>
            <a:ext cx="3341974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 descr="Снимок экрана 2022-03-16 1038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4293096"/>
            <a:ext cx="3086929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 descr="Снимок экрана 2022-03-16 1038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293096"/>
            <a:ext cx="3004669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922114"/>
          </a:xfrm>
        </p:spPr>
        <p:txBody>
          <a:bodyPr/>
          <a:lstStyle/>
          <a:p>
            <a:r>
              <a:rPr lang="ru-RU" sz="2800" dirty="0" smtClean="0"/>
              <a:t>Фотогалерея</a:t>
            </a:r>
            <a:endParaRPr lang="ru-RU" sz="2800" dirty="0"/>
          </a:p>
        </p:txBody>
      </p:sp>
      <p:pic>
        <p:nvPicPr>
          <p:cNvPr id="6" name="Рисунок 5" descr="IMG_0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124744"/>
            <a:ext cx="3116579" cy="3218207"/>
          </a:xfrm>
          <a:prstGeom prst="rect">
            <a:avLst/>
          </a:prstGeom>
        </p:spPr>
      </p:pic>
      <p:pic>
        <p:nvPicPr>
          <p:cNvPr id="7" name="Рисунок 6" descr="IMG_107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124744"/>
            <a:ext cx="2959882" cy="3968557"/>
          </a:xfrm>
          <a:prstGeom prst="rect">
            <a:avLst/>
          </a:prstGeom>
        </p:spPr>
      </p:pic>
      <p:pic>
        <p:nvPicPr>
          <p:cNvPr id="8" name="Рисунок 7" descr="IMG_10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24744"/>
            <a:ext cx="2304256" cy="3072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4149080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Ведущая праздника «23 февраля!», 2017 год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508518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Проведение открытого занятия, 2017 год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4293096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Исполнение роли «Снегурочки», 2016 год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78098"/>
          </a:xfrm>
        </p:spPr>
        <p:txBody>
          <a:bodyPr/>
          <a:lstStyle/>
          <a:p>
            <a:r>
              <a:rPr lang="ru-RU" sz="2800" dirty="0" smtClean="0"/>
              <a:t>Фотогалерея</a:t>
            </a:r>
            <a:endParaRPr lang="ru-RU" sz="2800" dirty="0"/>
          </a:p>
        </p:txBody>
      </p:sp>
      <p:pic>
        <p:nvPicPr>
          <p:cNvPr id="2050" name="Picture 2" descr="D:\Работа\фото работа\открытое занят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3528392" cy="264629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450912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Открытое занятие «Волшебство на стекле»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107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501008"/>
            <a:ext cx="2952328" cy="2214246"/>
          </a:xfrm>
          <a:prstGeom prst="rect">
            <a:avLst/>
          </a:prstGeom>
        </p:spPr>
      </p:pic>
      <p:pic>
        <p:nvPicPr>
          <p:cNvPr id="10" name="Рисунок 9" descr="IMG_107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908720"/>
            <a:ext cx="3816424" cy="28623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056" y="5805264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Реализация проекта «В детский сад с радостью!»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78098"/>
          </a:xfrm>
        </p:spPr>
        <p:txBody>
          <a:bodyPr/>
          <a:lstStyle/>
          <a:p>
            <a:r>
              <a:rPr lang="ru-RU" sz="2800" dirty="0" smtClean="0"/>
              <a:t>Фотогалерея</a:t>
            </a:r>
            <a:endParaRPr lang="ru-RU" sz="2800" dirty="0"/>
          </a:p>
        </p:txBody>
      </p:sp>
      <p:pic>
        <p:nvPicPr>
          <p:cNvPr id="6" name="Рисунок 5" descr="IMG_0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463099" y="3185973"/>
            <a:ext cx="3816424" cy="2862318"/>
          </a:xfrm>
          <a:prstGeom prst="rect">
            <a:avLst/>
          </a:prstGeom>
        </p:spPr>
      </p:pic>
      <p:pic>
        <p:nvPicPr>
          <p:cNvPr id="7" name="Рисунок 6" descr="IMG_38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28533" y="1604797"/>
            <a:ext cx="3840426" cy="2880320"/>
          </a:xfrm>
          <a:prstGeom prst="rect">
            <a:avLst/>
          </a:prstGeom>
        </p:spPr>
      </p:pic>
      <p:pic>
        <p:nvPicPr>
          <p:cNvPr id="8" name="Рисунок 7" descr="IMG_04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980728"/>
            <a:ext cx="3456384" cy="2592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501317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 мероприятии «Клоун»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357301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Тренинг «Рисование каракулей»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6021288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Адаптационные занятия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/>
          <a:lstStyle/>
          <a:p>
            <a:r>
              <a:rPr lang="ru-RU" sz="2800" dirty="0" smtClean="0"/>
              <a:t>Фотогалерея</a:t>
            </a:r>
            <a:endParaRPr lang="ru-RU" sz="2800" dirty="0"/>
          </a:p>
        </p:txBody>
      </p:sp>
      <p:pic>
        <p:nvPicPr>
          <p:cNvPr id="6" name="Рисунок 5" descr="075c7350-af2e-4f54-bd4f-d192b91b3f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476672"/>
            <a:ext cx="2743866" cy="3658488"/>
          </a:xfrm>
          <a:prstGeom prst="rect">
            <a:avLst/>
          </a:prstGeom>
        </p:spPr>
      </p:pic>
      <p:pic>
        <p:nvPicPr>
          <p:cNvPr id="7" name="Рисунок 6" descr="87f5b20f-a498-4de1-93c9-0dbaddfc0f6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4221088"/>
            <a:ext cx="3221800" cy="2416350"/>
          </a:xfrm>
          <a:prstGeom prst="rect">
            <a:avLst/>
          </a:prstGeom>
        </p:spPr>
      </p:pic>
      <p:pic>
        <p:nvPicPr>
          <p:cNvPr id="9" name="Рисунок 8" descr="fd82861f-975f-48d8-81c4-72754c6416f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96752"/>
            <a:ext cx="4248472" cy="318635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78098"/>
          </a:xfrm>
        </p:spPr>
        <p:txBody>
          <a:bodyPr/>
          <a:lstStyle/>
          <a:p>
            <a:r>
              <a:rPr lang="ru-RU" sz="2800" dirty="0" smtClean="0"/>
              <a:t>Фотогалерея</a:t>
            </a:r>
            <a:endParaRPr lang="ru-RU" sz="2800" dirty="0"/>
          </a:p>
        </p:txBody>
      </p:sp>
      <p:pic>
        <p:nvPicPr>
          <p:cNvPr id="6" name="Рисунок 5" descr="653d8f49-4f31-43fb-a4db-18f55687e3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4104456" cy="2308757"/>
          </a:xfrm>
          <a:prstGeom prst="rect">
            <a:avLst/>
          </a:prstGeom>
        </p:spPr>
      </p:pic>
      <p:pic>
        <p:nvPicPr>
          <p:cNvPr id="8" name="Рисунок 7" descr="IMG_1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196752"/>
            <a:ext cx="3078342" cy="4104456"/>
          </a:xfrm>
          <a:prstGeom prst="rect">
            <a:avLst/>
          </a:prstGeom>
        </p:spPr>
      </p:pic>
      <p:pic>
        <p:nvPicPr>
          <p:cNvPr id="9" name="Рисунок 8" descr="IMG_107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3789040"/>
            <a:ext cx="3312368" cy="248427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2276872"/>
            <a:ext cx="7606208" cy="1470025"/>
          </a:xfrm>
        </p:spPr>
        <p:txBody>
          <a:bodyPr/>
          <a:lstStyle/>
          <a:p>
            <a:pPr algn="ctr"/>
            <a:r>
              <a:rPr lang="ru-RU" sz="3600" b="1" dirty="0" smtClean="0"/>
              <a:t>Спасибо за внимание!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07248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9552" y="2276872"/>
            <a:ext cx="7992888" cy="11430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846"/>
                </a:solidFill>
                <a:effectLst/>
                <a:uLnTx/>
                <a:uFillTx/>
                <a:latin typeface="Segoe Print" pitchFamily="2" charset="0"/>
                <a:ea typeface="Verdana" pitchFamily="34" charset="0"/>
                <a:cs typeface="Verdana" pitchFamily="34" charset="0"/>
              </a:rPr>
              <a:t>Общие сведения о педагоге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343846"/>
              </a:solidFill>
              <a:effectLst/>
              <a:uLnTx/>
              <a:uFillTx/>
              <a:latin typeface="Segoe Prin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 descr="C12B2C42-206E-4A19-9106-BD4F7DFEEEC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356992"/>
            <a:ext cx="4248472" cy="29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7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51520" y="274638"/>
            <a:ext cx="6696744" cy="850106"/>
          </a:xfrm>
        </p:spPr>
        <p:txBody>
          <a:bodyPr/>
          <a:lstStyle/>
          <a:p>
            <a:r>
              <a:rPr lang="ru-RU" sz="2800" dirty="0" smtClean="0">
                <a:solidFill>
                  <a:schemeClr val="tx2"/>
                </a:solidFill>
              </a:rPr>
              <a:t>Общие сведения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4"/>
          </p:nvPr>
        </p:nvSpPr>
        <p:spPr>
          <a:xfrm>
            <a:off x="395536" y="1484784"/>
            <a:ext cx="8064896" cy="338437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06.11.1995</a:t>
            </a: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Среднее – профессиональное, ГАПОУ СО «Свердловский областной педагогический колледж»</a:t>
            </a: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Профиль: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«Социально – культурная деятельность (по видам)»</a:t>
            </a: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МДОУ ЦРР №2 «Радуга Детства»</a:t>
            </a: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 – психолог</a:t>
            </a: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Общий стаж: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занимаемой должности: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 года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учебни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9350" y="3356992"/>
            <a:ext cx="286509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88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7544" y="332656"/>
            <a:ext cx="6491064" cy="796950"/>
          </a:xfrm>
        </p:spPr>
        <p:txBody>
          <a:bodyPr/>
          <a:lstStyle/>
          <a:p>
            <a:r>
              <a:rPr lang="ru-RU" sz="2800" dirty="0" smtClean="0"/>
              <a:t>Педагогическое кредо</a:t>
            </a:r>
            <a:endParaRPr lang="fr-FR" sz="2800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39552" y="1557338"/>
            <a:ext cx="691276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000" dirty="0" smtClean="0">
                <a:latin typeface="Segoe Print" pitchFamily="2" charset="0"/>
              </a:rPr>
              <a:t>«Человек не может по-настоящему усовершенствоваться,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2000" dirty="0" smtClean="0">
                <a:latin typeface="Segoe Print" pitchFamily="2" charset="0"/>
              </a:rPr>
              <a:t>если не помогает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2000" dirty="0" smtClean="0">
                <a:latin typeface="Segoe Print" pitchFamily="2" charset="0"/>
              </a:rPr>
              <a:t>усовершенствоваться другим» </a:t>
            </a:r>
          </a:p>
          <a:p>
            <a:pPr marL="342900" indent="-342900" algn="r">
              <a:spcBef>
                <a:spcPct val="20000"/>
              </a:spcBef>
            </a:pPr>
            <a:r>
              <a:rPr lang="ru-RU" sz="2000" dirty="0" smtClean="0">
                <a:latin typeface="Segoe Print" pitchFamily="2" charset="0"/>
              </a:rPr>
              <a:t>(Ч.Диккенс)</a:t>
            </a:r>
            <a:endParaRPr lang="fr-FR" sz="2000" noProof="1">
              <a:solidFill>
                <a:srgbClr val="E52C50"/>
              </a:solidFill>
              <a:latin typeface="Segoe Print" pitchFamily="2" charset="0"/>
            </a:endParaRPr>
          </a:p>
        </p:txBody>
      </p:sp>
      <p:pic>
        <p:nvPicPr>
          <p:cNvPr id="20" name="Рисунок 19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3429000"/>
            <a:ext cx="3096344" cy="25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1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95536" y="260648"/>
            <a:ext cx="6491064" cy="850106"/>
          </a:xfrm>
        </p:spPr>
        <p:txBody>
          <a:bodyPr/>
          <a:lstStyle/>
          <a:p>
            <a:r>
              <a:rPr lang="ru-RU" sz="2800" dirty="0" smtClean="0"/>
              <a:t>Профессиональная карта</a:t>
            </a:r>
            <a:endParaRPr lang="fr-FR" sz="2800" dirty="0"/>
          </a:p>
        </p:txBody>
      </p:sp>
      <p:graphicFrame>
        <p:nvGraphicFramePr>
          <p:cNvPr id="19" name="Схема 18"/>
          <p:cNvGraphicFramePr/>
          <p:nvPr/>
        </p:nvGraphicFramePr>
        <p:xfrm>
          <a:off x="179512" y="1052736"/>
          <a:ext cx="6096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Рисунок 20" descr="диплом спо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1484784"/>
            <a:ext cx="3246219" cy="2160240"/>
          </a:xfrm>
          <a:prstGeom prst="rect">
            <a:avLst/>
          </a:prstGeom>
        </p:spPr>
      </p:pic>
      <p:pic>
        <p:nvPicPr>
          <p:cNvPr id="22" name="Рисунок 21" descr="шгпу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3933056"/>
            <a:ext cx="3152561" cy="21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72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922114"/>
          </a:xfrm>
        </p:spPr>
        <p:txBody>
          <a:bodyPr/>
          <a:lstStyle/>
          <a:p>
            <a:r>
              <a:rPr lang="ru-RU" sz="2800" dirty="0" smtClean="0"/>
              <a:t>Курсы переподготовки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971600" y="1916832"/>
          <a:ext cx="7776095" cy="388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/>
          <a:lstStyle/>
          <a:p>
            <a:r>
              <a:rPr lang="ru-RU" sz="2800" dirty="0" smtClean="0"/>
              <a:t>Повышение квалификации</a:t>
            </a:r>
            <a:endParaRPr lang="ru-RU" sz="280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395536" y="1268760"/>
            <a:ext cx="7416824" cy="1512168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АНО ДПО «ОЦ Каменный город», 13.10.2021 г.</a:t>
            </a:r>
          </a:p>
          <a:p>
            <a:pPr marL="457200" indent="-45720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«Профилактика синдрома эмоционального выгорания педагогов», 36 часов.</a:t>
            </a:r>
          </a:p>
          <a:p>
            <a:pPr marL="457200" indent="-45720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Документ №593101928514</a:t>
            </a:r>
          </a:p>
        </p:txBody>
      </p:sp>
      <p:pic>
        <p:nvPicPr>
          <p:cNvPr id="10" name="Рисунок 9" descr="каменный город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33500" y="2051276"/>
            <a:ext cx="3888432" cy="5347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922114"/>
          </a:xfrm>
        </p:spPr>
        <p:txBody>
          <a:bodyPr/>
          <a:lstStyle/>
          <a:p>
            <a:r>
              <a:rPr lang="ru-RU" sz="2800" dirty="0" smtClean="0"/>
              <a:t>Повышение квалификации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395536" y="1412776"/>
            <a:ext cx="8208912" cy="17281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НОЧУО ДПО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Актион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МЦФЭР», 15.12.2021г.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«Технологии обучения и воспитания детей дошкольного возраста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ОВЗ по ФГОС ДО», 72 часа.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Документ №У2021109774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актион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047900" y="2224908"/>
            <a:ext cx="3730603" cy="5130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s [Showeet.com]">
  <a:themeElements>
    <a:clrScheme name="Drop">
      <a:dk1>
        <a:srgbClr val="344246"/>
      </a:dk1>
      <a:lt1>
        <a:sysClr val="window" lastClr="FFFFFF"/>
      </a:lt1>
      <a:dk2>
        <a:srgbClr val="344246"/>
      </a:dk2>
      <a:lt2>
        <a:srgbClr val="EEECE1"/>
      </a:lt2>
      <a:accent1>
        <a:srgbClr val="344246"/>
      </a:accent1>
      <a:accent2>
        <a:srgbClr val="E52C50"/>
      </a:accent2>
      <a:accent3>
        <a:srgbClr val="7BC5D2"/>
      </a:accent3>
      <a:accent4>
        <a:srgbClr val="F0EE97"/>
      </a:accent4>
      <a:accent5>
        <a:srgbClr val="921010"/>
      </a:accent5>
      <a:accent6>
        <a:srgbClr val="E2DE32"/>
      </a:accent6>
      <a:hlink>
        <a:srgbClr val="00B0F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6765</TotalTime>
  <Words>1334</Words>
  <Application>Microsoft Office PowerPoint</Application>
  <PresentationFormat>Экран (4:3)</PresentationFormat>
  <Paragraphs>243</Paragraphs>
  <Slides>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Drops [Showeet.com]</vt:lpstr>
      <vt:lpstr>Слайд 1</vt:lpstr>
      <vt:lpstr>Содержание</vt:lpstr>
      <vt:lpstr>Слайд 3</vt:lpstr>
      <vt:lpstr>Общие сведения</vt:lpstr>
      <vt:lpstr>Педагогическое кредо</vt:lpstr>
      <vt:lpstr>Профессиональная карта</vt:lpstr>
      <vt:lpstr>Курсы переподготовки</vt:lpstr>
      <vt:lpstr>Повышение квалификации</vt:lpstr>
      <vt:lpstr>Повышение квалификации</vt:lpstr>
      <vt:lpstr>Повышение квалификации</vt:lpstr>
      <vt:lpstr>Слайд 11</vt:lpstr>
      <vt:lpstr>Образовательные курсы</vt:lpstr>
      <vt:lpstr>Образовательные курсы</vt:lpstr>
      <vt:lpstr>Участие в профессиональном конкурсном движении</vt:lpstr>
      <vt:lpstr>Участие в профессиональном конкурсном движении</vt:lpstr>
      <vt:lpstr>Достижения воспитанников</vt:lpstr>
      <vt:lpstr>Награды и поощрения</vt:lpstr>
      <vt:lpstr>Участие в педагогических мероприятиях</vt:lpstr>
      <vt:lpstr>Участие в педагогических мероприятиях</vt:lpstr>
      <vt:lpstr>Участие в педагогических мероприятиях</vt:lpstr>
      <vt:lpstr>Участие в педагогических мероприятиях</vt:lpstr>
      <vt:lpstr>Публикационная активность</vt:lpstr>
      <vt:lpstr>Участие в Научно – практических конференциях</vt:lpstr>
      <vt:lpstr>Фотогалерея</vt:lpstr>
      <vt:lpstr>Фотогалерея</vt:lpstr>
      <vt:lpstr>Фотогалерея</vt:lpstr>
      <vt:lpstr>Фотогалерея</vt:lpstr>
      <vt:lpstr>Фотогалерея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- Drops</dc:title>
  <dc:creator>showeet.com</dc:creator>
  <cp:lastModifiedBy>Medved-TC</cp:lastModifiedBy>
  <cp:revision>46</cp:revision>
  <dcterms:created xsi:type="dcterms:W3CDTF">2012-01-16T12:17:13Z</dcterms:created>
  <dcterms:modified xsi:type="dcterms:W3CDTF">2022-03-16T06:48:10Z</dcterms:modified>
  <cp:category>Templates</cp:category>
</cp:coreProperties>
</file>